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charts/chart14.xml" ContentType="application/vnd.openxmlformats-officedocument.drawingml.char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presProps" Target="presProps.xml"/>
</Relationships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300" spc="-1" strike="noStrike">
                <a:latin typeface="Arial"/>
              </a:defRPr>
            </a:pPr>
            <a:r>
              <a:rPr b="0" sz="1300" spc="-1" strike="noStrike">
                <a:latin typeface="Arial"/>
              </a:rPr>
              <a:t>Классы</a:t>
            </a:r>
          </a:p>
        </c:rich>
      </c:tx>
      <c:overlay val="0"/>
      <c:spPr>
        <a:noFill/>
        <a:ln w="0">
          <a:noFill/>
        </a:ln>
      </c:spPr>
    </c:title>
    <c:autoTitleDeleted val="0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Column 1</c:v>
                </c:pt>
              </c:strCache>
            </c:strRef>
          </c:tx>
          <c:spPr>
            <a:solidFill>
              <a:srgbClr val="004586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2"/>
                <c:pt idx="0">
                  <c:v>0</c:v>
                </c:pt>
                <c:pt idx="1">
                  <c:v>1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0.912</c:v>
                </c:pt>
                <c:pt idx="1">
                  <c:v>0.088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Column 2</c:v>
                </c:pt>
              </c:strCache>
            </c:strRef>
          </c:tx>
          <c:spPr>
            <a:solidFill>
              <a:srgbClr val="ff420e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2"/>
                <c:pt idx="0">
                  <c:v>0</c:v>
                </c:pt>
                <c:pt idx="1">
                  <c:v>1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2"/>
                <c:pt idx="0">
                  <c:v>3.2</c:v>
                </c:pt>
                <c:pt idx="1">
                  <c:v>8.8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l"/>
      <c:overlay val="0"/>
      <c:spPr>
        <a:noFill/>
        <a:ln w="0">
          <a:noFill/>
        </a:ln>
      </c:spPr>
      <c:txPr>
        <a:bodyPr/>
        <a:lstStyle/>
        <a:p>
          <a:pPr>
            <a:defRPr b="0" sz="1000" spc="-1" strike="noStrike">
              <a:latin typeface="Arial"/>
            </a:defRPr>
          </a:pPr>
        </a:p>
      </c:txPr>
    </c:legend>
    <c:plotVisOnly val="1"/>
  </c:chart>
  <c:spPr>
    <a:noFill/>
    <a:ln w="0">
      <a:noFill/>
    </a:ln>
  </c:spPr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9284A1D-AC70-41ED-9FA9-5BEBE9E52A7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27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900000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540000" y="3230280"/>
            <a:ext cx="900000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ABA7EE0-97D3-494D-97FF-5238B2B16EB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27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4391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5151600" y="1350000"/>
            <a:ext cx="4391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540000" y="3230280"/>
            <a:ext cx="4391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5151600" y="3230280"/>
            <a:ext cx="4391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CC26C7B-B0ED-401D-9839-2CC20BC9773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27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2897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3583080" y="1350000"/>
            <a:ext cx="2897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/>
          </p:nvPr>
        </p:nvSpPr>
        <p:spPr>
          <a:xfrm>
            <a:off x="6625800" y="1350000"/>
            <a:ext cx="2897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/>
          </p:nvPr>
        </p:nvSpPr>
        <p:spPr>
          <a:xfrm>
            <a:off x="540000" y="3230280"/>
            <a:ext cx="2897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/>
          </p:nvPr>
        </p:nvSpPr>
        <p:spPr>
          <a:xfrm>
            <a:off x="3583080" y="3230280"/>
            <a:ext cx="2897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/>
          </p:nvPr>
        </p:nvSpPr>
        <p:spPr>
          <a:xfrm>
            <a:off x="6625800" y="3230280"/>
            <a:ext cx="2897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675989C-1AA6-4912-8176-5D1473F13A1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27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900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191B71B-F528-4942-AF15-0ED0B6AC5D2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27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900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B38BED5-AD59-4269-AEB8-7D493FED394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27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439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5151600" y="1350000"/>
            <a:ext cx="439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9ED7C59-1B22-4D41-B2F8-D0106376373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27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0F7D0D9-6497-437F-8422-027BE8634EF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540000" y="450000"/>
            <a:ext cx="8640000" cy="292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DB0213E-3F91-4113-8462-5D75C014143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27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4391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1600" y="1350000"/>
            <a:ext cx="439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40000" y="3230280"/>
            <a:ext cx="4391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AE69FBE-CF1F-4532-909C-E157D912F98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27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439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1600" y="1350000"/>
            <a:ext cx="4391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151600" y="3230280"/>
            <a:ext cx="4391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A867E7B-67B7-4F1C-8BA7-E235B444467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27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4391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151600" y="1350000"/>
            <a:ext cx="439164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540000" y="3230280"/>
            <a:ext cx="900000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1000FE5-45E5-4F6F-8118-A2CAEB782F8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>
            <a:off x="0" y="0"/>
            <a:ext cx="10080000" cy="5669640"/>
          </a:xfrm>
          <a:prstGeom prst="rect">
            <a:avLst/>
          </a:prstGeom>
          <a:solidFill>
            <a:srgbClr val="66666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"/>
          <p:cNvSpPr/>
          <p:nvPr/>
        </p:nvSpPr>
        <p:spPr>
          <a:xfrm>
            <a:off x="270000" y="180000"/>
            <a:ext cx="9540000" cy="486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1"/>
          <p:cNvSpPr>
            <a:spLocks noGrp="1"/>
          </p:cNvSpPr>
          <p:nvPr>
            <p:ph type="body"/>
          </p:nvPr>
        </p:nvSpPr>
        <p:spPr>
          <a:xfrm>
            <a:off x="540000" y="1350000"/>
            <a:ext cx="900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Click to edit the outline text format</a:t>
            </a:r>
            <a:endParaRPr b="0" lang="en-US" sz="2000" spc="-1" strike="noStrike">
              <a:latin typeface="Arial"/>
            </a:endParaRPr>
          </a:p>
          <a:p>
            <a:pPr lvl="1" marL="864000" indent="-324000">
              <a:spcAft>
                <a:spcPts val="845"/>
              </a:spcAft>
              <a:buClr>
                <a:srgbClr val="91d93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Second Outline Level</a:t>
            </a:r>
            <a:endParaRPr b="0" lang="en-US" sz="2000" spc="-1" strike="noStrike">
              <a:latin typeface="Arial"/>
            </a:endParaRPr>
          </a:p>
          <a:p>
            <a:pPr lvl="2" marL="1296000" indent="-288000">
              <a:spcAft>
                <a:spcPts val="632"/>
              </a:spcAft>
              <a:buClr>
                <a:srgbClr val="91d93f"/>
              </a:buClr>
              <a:buSzPct val="45000"/>
              <a:buFont typeface="Wingdings 2" charset="2"/>
              <a:buChar char=""/>
            </a:pPr>
            <a:r>
              <a:rPr b="0" lang="en-US" sz="2000" spc="-1" strike="noStrike">
                <a:latin typeface="Arial"/>
              </a:rPr>
              <a:t>Third Outline Level</a:t>
            </a:r>
            <a:endParaRPr b="0" lang="en-US" sz="2000" spc="-1" strike="noStrike">
              <a:latin typeface="Arial"/>
            </a:endParaRPr>
          </a:p>
          <a:p>
            <a:pPr lvl="3" marL="1728000" indent="-216000">
              <a:spcAft>
                <a:spcPts val="420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Aft>
                <a:spcPts val="20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Aft>
                <a:spcPts val="20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Aft>
                <a:spcPts val="20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" name=""/>
          <p:cNvSpPr/>
          <p:nvPr/>
        </p:nvSpPr>
        <p:spPr>
          <a:xfrm>
            <a:off x="7920000" y="90000"/>
            <a:ext cx="900000" cy="1170000"/>
          </a:xfrm>
          <a:prstGeom prst="rect">
            <a:avLst/>
          </a:prstGeom>
          <a:solidFill>
            <a:srgbClr val="7d8ae7"/>
          </a:solidFill>
          <a:ln w="10800">
            <a:solidFill>
              <a:srgbClr val="3f52d9"/>
            </a:solidFill>
            <a:round/>
          </a:ln>
          <a:effectLst>
            <a:outerShdw dist="30547" dir="2700000" blurRad="0" rotWithShape="0">
              <a:srgbClr val="c1c7f4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" name=""/>
          <p:cNvSpPr/>
          <p:nvPr/>
        </p:nvSpPr>
        <p:spPr>
          <a:xfrm>
            <a:off x="90000" y="450000"/>
            <a:ext cx="9090000" cy="630000"/>
          </a:xfrm>
          <a:prstGeom prst="rect">
            <a:avLst/>
          </a:prstGeom>
          <a:solidFill>
            <a:srgbClr val="b5e77d"/>
          </a:solidFill>
          <a:ln w="10800">
            <a:solidFill>
              <a:srgbClr val="91d93f"/>
            </a:solidFill>
            <a:round/>
          </a:ln>
          <a:effectLst>
            <a:outerShdw dist="30547" dir="2700000" blurRad="0" rotWithShape="0">
              <a:srgbClr val="dcf1c1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" name="PlaceHolder 2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Arial"/>
              </a:rPr>
              <a:t>Click to </a:t>
            </a:r>
            <a:r>
              <a:rPr b="0" lang="en-US" sz="2700" spc="-1" strike="noStrike">
                <a:latin typeface="Arial"/>
              </a:rPr>
              <a:t>edit the </a:t>
            </a:r>
            <a:r>
              <a:rPr b="0" lang="en-US" sz="2700" spc="-1" strike="noStrike">
                <a:latin typeface="Arial"/>
              </a:rPr>
              <a:t>title text </a:t>
            </a:r>
            <a:r>
              <a:rPr b="0" lang="en-US" sz="2700" spc="-1" strike="noStrike">
                <a:latin typeface="Arial"/>
              </a:rPr>
              <a:t>format</a:t>
            </a:r>
            <a:endParaRPr b="0" lang="en-US" sz="2700" spc="-1" strike="noStrike"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dt" idx="1"/>
          </p:nvPr>
        </p:nvSpPr>
        <p:spPr>
          <a:xfrm>
            <a:off x="504000" y="5164920"/>
            <a:ext cx="234828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solidFill>
                  <a:srgbClr val="eeeeee"/>
                </a:solidFill>
                <a:latin typeface="Arial"/>
              </a:defRPr>
            </a:lvl1pPr>
          </a:lstStyle>
          <a:p>
            <a:r>
              <a:rPr b="0" lang="en-US" sz="1400" spc="-1" strike="noStrike">
                <a:solidFill>
                  <a:srgbClr val="eeeeee"/>
                </a:solidFill>
                <a:latin typeface="Arial"/>
              </a:rPr>
              <a:t>&lt;date/time&gt;</a:t>
            </a:r>
            <a:endParaRPr b="0" lang="en-US" sz="1400" spc="-1" strike="noStrike">
              <a:solidFill>
                <a:srgbClr val="eeeeee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ftr" idx="2"/>
          </p:nvPr>
        </p:nvSpPr>
        <p:spPr>
          <a:xfrm>
            <a:off x="3447360" y="5164920"/>
            <a:ext cx="319500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US" sz="1400" spc="-1" strike="noStrike">
                <a:solidFill>
                  <a:srgbClr val="eeeeee"/>
                </a:solidFill>
                <a:latin typeface="Arial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solidFill>
                  <a:srgbClr val="eeeeee"/>
                </a:solidFill>
                <a:latin typeface="Arial"/>
              </a:rPr>
              <a:t>&lt;footer&gt;</a:t>
            </a:r>
            <a:endParaRPr b="0" lang="en-US" sz="1400" spc="-1" strike="noStrike">
              <a:solidFill>
                <a:srgbClr val="eeeeee"/>
              </a:solidFill>
              <a:latin typeface="Arial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sldNum" idx="3"/>
          </p:nvPr>
        </p:nvSpPr>
        <p:spPr>
          <a:xfrm>
            <a:off x="7227000" y="5164920"/>
            <a:ext cx="234828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solidFill>
                  <a:srgbClr val="eeeeee"/>
                </a:solidFill>
                <a:latin typeface="Arial"/>
              </a:defRPr>
            </a:lvl1pPr>
          </a:lstStyle>
          <a:p>
            <a:pPr algn="r">
              <a:buNone/>
            </a:pPr>
            <a:fld id="{7D73F05E-7AA9-4452-ADD8-94540E0E14F7}" type="slidenum">
              <a:rPr b="0" lang="en-US" sz="1400" spc="-1" strike="noStrike">
                <a:solidFill>
                  <a:srgbClr val="eeeeee"/>
                </a:solidFill>
                <a:latin typeface="Arial"/>
              </a:rPr>
              <a:t>&lt;number&gt;</a:t>
            </a:fld>
            <a:endParaRPr b="0" lang="en-US" sz="1400" spc="-1" strike="noStrike">
              <a:solidFill>
                <a:srgbClr val="eeeeee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2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chart" Target="../charts/chart14.xml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github.com/infoculture/plainrussian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27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900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1" lang="en-US" sz="1400" spc="-1" strike="noStrike">
                <a:latin typeface="JetBrains Mono"/>
                <a:ea typeface="Noto Sans CJK SC"/>
              </a:rPr>
              <a:t>Проектная </a:t>
            </a:r>
            <a:r>
              <a:rPr b="1" lang="en-US" sz="1400" spc="-1" strike="noStrike">
                <a:latin typeface="JetBrains Mono"/>
                <a:ea typeface="Noto Sans CJK SC"/>
              </a:rPr>
              <a:t>работа по </a:t>
            </a:r>
            <a:r>
              <a:rPr b="1" lang="en-US" sz="1400" spc="-1" strike="noStrike">
                <a:latin typeface="JetBrains Mono"/>
                <a:ea typeface="Noto Sans CJK SC"/>
              </a:rPr>
              <a:t>курсу </a:t>
            </a:r>
            <a:endParaRPr b="0" lang="en-US" sz="1400" spc="-1" strike="noStrike">
              <a:latin typeface="JetBrains Mono"/>
            </a:endParaRPr>
          </a:p>
          <a:p>
            <a:pPr algn="ctr">
              <a:buNone/>
            </a:pPr>
            <a:r>
              <a:rPr b="1" lang="en-US" sz="1400" spc="-1" strike="noStrike">
                <a:latin typeface="JetBrains Mono"/>
                <a:ea typeface="Noto Sans CJK SC"/>
              </a:rPr>
              <a:t>OTUS </a:t>
            </a:r>
            <a:r>
              <a:rPr b="1" lang="en-US" sz="1400" spc="-1" strike="noStrike">
                <a:latin typeface="JetBrains Mono"/>
                <a:ea typeface="Noto Sans CJK SC"/>
              </a:rPr>
              <a:t>“Machine </a:t>
            </a:r>
            <a:r>
              <a:rPr b="1" lang="en-US" sz="1400" spc="-1" strike="noStrike">
                <a:latin typeface="JetBrains Mono"/>
                <a:ea typeface="Noto Sans CJK SC"/>
              </a:rPr>
              <a:t>Learning. </a:t>
            </a:r>
            <a:r>
              <a:rPr b="1" lang="en-US" sz="1400" spc="-1" strike="noStrike">
                <a:latin typeface="JetBrains Mono"/>
                <a:ea typeface="Noto Sans CJK SC"/>
              </a:rPr>
              <a:t>Professional</a:t>
            </a:r>
            <a:r>
              <a:rPr b="1" lang="en-US" sz="1400" spc="-1" strike="noStrike">
                <a:latin typeface="JetBrains Mono"/>
                <a:ea typeface="Noto Sans CJK SC"/>
              </a:rPr>
              <a:t>“</a:t>
            </a:r>
            <a:r>
              <a:rPr b="1" lang="en-US" sz="1800" spc="-1" strike="noStrike">
                <a:latin typeface="JetBrains Mono"/>
                <a:ea typeface="Noto Sans CJK SC"/>
              </a:rPr>
              <a:t> </a:t>
            </a:r>
            <a:endParaRPr b="0" lang="en-US" sz="1800" spc="-1" strike="noStrike">
              <a:latin typeface="JetBrains Mono"/>
            </a:endParaRPr>
          </a:p>
          <a:p>
            <a:pPr algn="ctr">
              <a:buNone/>
            </a:pPr>
            <a:endParaRPr b="0" lang="en-US" sz="1800" spc="-1" strike="noStrike">
              <a:latin typeface="JetBrains Mono"/>
            </a:endParaRPr>
          </a:p>
          <a:p>
            <a:pPr algn="ctr">
              <a:buNone/>
            </a:pPr>
            <a:r>
              <a:rPr b="1" lang="en-US" sz="1800" spc="-1" strike="noStrike">
                <a:latin typeface="JetBrains Mono"/>
                <a:ea typeface="Noto Sans CJK SC"/>
              </a:rPr>
              <a:t>“</a:t>
            </a:r>
            <a:r>
              <a:rPr b="1" lang="en-US" sz="1800" spc="-1" strike="noStrike">
                <a:latin typeface="JetBrains Mono"/>
                <a:ea typeface="Noto Sans CJK SC"/>
              </a:rPr>
              <a:t>Автомати</a:t>
            </a:r>
            <a:r>
              <a:rPr b="1" lang="en-US" sz="1800" spc="-1" strike="noStrike">
                <a:latin typeface="JetBrains Mono"/>
                <a:ea typeface="Noto Sans CJK SC"/>
              </a:rPr>
              <a:t>зация </a:t>
            </a:r>
            <a:r>
              <a:rPr b="1" lang="en-US" sz="1800" spc="-1" strike="noStrike">
                <a:latin typeface="JetBrains Mono"/>
                <a:ea typeface="Noto Sans CJK SC"/>
              </a:rPr>
              <a:t>публикаци</a:t>
            </a:r>
            <a:r>
              <a:rPr b="1" lang="en-US" sz="1800" spc="-1" strike="noStrike">
                <a:latin typeface="JetBrains Mono"/>
                <a:ea typeface="Noto Sans CJK SC"/>
              </a:rPr>
              <a:t>и </a:t>
            </a:r>
            <a:r>
              <a:rPr b="1" lang="en-US" sz="1800" spc="-1" strike="noStrike">
                <a:latin typeface="JetBrains Mono"/>
                <a:ea typeface="Noto Sans CJK SC"/>
              </a:rPr>
              <a:t>новостей </a:t>
            </a:r>
            <a:r>
              <a:rPr b="1" lang="en-US" sz="1800" spc="-1" strike="noStrike">
                <a:latin typeface="JetBrains Mono"/>
                <a:ea typeface="Noto Sans CJK SC"/>
              </a:rPr>
              <a:t>средствам</a:t>
            </a:r>
            <a:r>
              <a:rPr b="1" lang="en-US" sz="1800" spc="-1" strike="noStrike">
                <a:latin typeface="JetBrains Mono"/>
                <a:ea typeface="Noto Sans CJK SC"/>
              </a:rPr>
              <a:t>и ML”</a:t>
            </a:r>
            <a:endParaRPr b="0" lang="en-US" sz="1800" spc="-1" strike="noStrike">
              <a:latin typeface="JetBrains Mono"/>
            </a:endParaRPr>
          </a:p>
          <a:p>
            <a:pPr algn="ctr">
              <a:buNone/>
            </a:pPr>
            <a:r>
              <a:rPr b="1" lang="en-US" sz="1800" spc="-1" strike="noStrike">
                <a:latin typeface="JetBrains Mono"/>
                <a:ea typeface="Noto Sans CJK SC"/>
              </a:rPr>
              <a:t>Орлов </a:t>
            </a:r>
            <a:r>
              <a:rPr b="1" lang="en-US" sz="1800" spc="-1" strike="noStrike">
                <a:latin typeface="JetBrains Mono"/>
                <a:ea typeface="Noto Sans CJK SC"/>
              </a:rPr>
              <a:t>Никита</a:t>
            </a:r>
            <a:endParaRPr b="0" lang="en-US" sz="1800" spc="-1" strike="noStrike">
              <a:latin typeface="JetBrains Mono"/>
            </a:endParaRPr>
          </a:p>
          <a:p>
            <a:pPr algn="ctr">
              <a:buNone/>
            </a:pPr>
            <a:endParaRPr b="0" lang="en-US" sz="1800" spc="-1" strike="noStrike">
              <a:latin typeface="JetBrains Mono"/>
            </a:endParaRPr>
          </a:p>
          <a:p>
            <a:pPr algn="ctr">
              <a:buNone/>
            </a:pPr>
            <a:r>
              <a:rPr b="1" lang="en-US" sz="1400" spc="-1" strike="noStrike">
                <a:latin typeface="JetBrains Mono"/>
                <a:ea typeface="Noto Sans CJK SC"/>
              </a:rPr>
              <a:t>2023.09</a:t>
            </a:r>
            <a:r>
              <a:rPr b="1" lang="en-US" sz="1800" spc="-1" strike="noStrike">
                <a:latin typeface="JetBrains Mono"/>
                <a:ea typeface="Noto Sans CJK SC"/>
              </a:rPr>
              <a:t> </a:t>
            </a:r>
            <a:endParaRPr b="0" lang="en-US" sz="1800" spc="-1" strike="noStrike">
              <a:latin typeface="JetBrains Mon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Baseli</a:t>
            </a:r>
            <a:r>
              <a:rPr b="0" lang="en-US" sz="2700" spc="-1" strike="noStrike">
                <a:latin typeface="JetBrains Mono"/>
              </a:rPr>
              <a:t>ne?</a:t>
            </a:r>
            <a:endParaRPr b="0" lang="en-US" sz="2700" spc="-1" strike="noStrike">
              <a:latin typeface="JetBrains Mono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8375400" cy="421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JetBrains Mono"/>
              </a:rPr>
              <a:t>CatBoost и LogReg</a:t>
            </a:r>
            <a:endParaRPr b="0" lang="en-US" sz="1400" spc="-1" strike="noStrike">
              <a:latin typeface="Arial"/>
            </a:endParaRPr>
          </a:p>
          <a:p>
            <a:endParaRPr b="0" lang="en-US" sz="1100" spc="-1" strike="noStrike">
              <a:latin typeface="Arial"/>
            </a:endParaRPr>
          </a:p>
        </p:txBody>
      </p:sp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540000" y="1760760"/>
            <a:ext cx="3200400" cy="1981440"/>
          </a:xfrm>
          <a:prstGeom prst="rect">
            <a:avLst/>
          </a:prstGeom>
          <a:ln w="10800">
            <a:noFill/>
          </a:ln>
        </p:spPr>
      </p:pic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3657600" y="1901160"/>
            <a:ext cx="3163680" cy="1961640"/>
          </a:xfrm>
          <a:prstGeom prst="rect">
            <a:avLst/>
          </a:prstGeom>
          <a:ln w="10800">
            <a:noFill/>
          </a:ln>
        </p:spPr>
      </p:pic>
      <p:sp>
        <p:nvSpPr>
          <p:cNvPr id="80" name=""/>
          <p:cNvSpPr txBox="1"/>
          <p:nvPr/>
        </p:nvSpPr>
        <p:spPr>
          <a:xfrm>
            <a:off x="6821280" y="2070000"/>
            <a:ext cx="2551320" cy="1121400"/>
          </a:xfrm>
          <a:prstGeom prst="rect">
            <a:avLst/>
          </a:prstGeom>
          <a:noFill/>
          <a:ln w="1080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JetBrains Mono"/>
              </a:rPr>
              <a:t>Трансформация для LogReg? StandartScaler + OneHotEncoder</a:t>
            </a:r>
            <a:endParaRPr b="0" lang="en-US" sz="1000" spc="-1" strike="noStrike">
              <a:latin typeface="Arial"/>
            </a:endParaRPr>
          </a:p>
        </p:txBody>
      </p:sp>
      <p:graphicFrame>
        <p:nvGraphicFramePr>
          <p:cNvPr id="81" name=""/>
          <p:cNvGraphicFramePr/>
          <p:nvPr/>
        </p:nvGraphicFramePr>
        <p:xfrm>
          <a:off x="468720" y="4032000"/>
          <a:ext cx="9160560" cy="700200"/>
        </p:xfrm>
        <a:graphic>
          <a:graphicData uri="http://schemas.openxmlformats.org/drawingml/2006/table">
            <a:tbl>
              <a:tblPr/>
              <a:tblGrid>
                <a:gridCol w="1451160"/>
                <a:gridCol w="1633320"/>
                <a:gridCol w="933120"/>
                <a:gridCol w="1542600"/>
                <a:gridCol w="1192320"/>
                <a:gridCol w="2408400"/>
              </a:tblGrid>
              <a:tr h="2628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признаки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Optuna?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Блендинг?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MCС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Recall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25704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LogReg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базовые 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0.375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0.217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7756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CatBoost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базовые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-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-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0.506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0.369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Еще признаки? Word embeddings!</a:t>
            </a:r>
            <a:endParaRPr b="0" lang="en-US" sz="27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6318000" cy="83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000" spc="-1" strike="noStrike">
                <a:latin typeface="JetBrains Mono"/>
              </a:rPr>
              <a:t>Как оценивать качество обученной модели? Просто обучим несколько, 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JetBrains Mono"/>
              </a:rPr>
              <a:t>но по-разному!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pPr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FastText LEM – lowercase, лемматизация, фильтр по стоп-словам</a:t>
            </a:r>
            <a:endParaRPr b="0" lang="en-US" sz="1000" spc="-1" strike="noStrike">
              <a:latin typeface="Arial"/>
            </a:endParaRPr>
          </a:p>
          <a:p>
            <a:pPr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FastText DEF – ничего не делаем, используем стандартный токенайзер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3249000" y="2250000"/>
            <a:ext cx="2711520" cy="2694600"/>
          </a:xfrm>
          <a:prstGeom prst="rect">
            <a:avLst/>
          </a:prstGeom>
          <a:ln w="10800">
            <a:noFill/>
          </a:ln>
        </p:spPr>
      </p:pic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470160" y="2250000"/>
            <a:ext cx="2730240" cy="2713320"/>
          </a:xfrm>
          <a:prstGeom prst="rect">
            <a:avLst/>
          </a:prstGeom>
          <a:ln w="10800">
            <a:noFill/>
          </a:ln>
        </p:spPr>
      </p:pic>
      <p:pic>
        <p:nvPicPr>
          <p:cNvPr id="86" name="" descr=""/>
          <p:cNvPicPr/>
          <p:nvPr/>
        </p:nvPicPr>
        <p:blipFill>
          <a:blip r:embed="rId3"/>
          <a:stretch/>
        </p:blipFill>
        <p:spPr>
          <a:xfrm>
            <a:off x="6028920" y="1299600"/>
            <a:ext cx="3680280" cy="365760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Было / стало?</a:t>
            </a:r>
            <a:endParaRPr b="0" lang="en-US" sz="2700" spc="-1" strike="noStrike"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745200" y="1227600"/>
            <a:ext cx="3595320" cy="3573000"/>
          </a:xfrm>
          <a:prstGeom prst="rect">
            <a:avLst/>
          </a:prstGeom>
          <a:ln w="10800">
            <a:noFill/>
          </a:ln>
        </p:spPr>
      </p:pic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4870440" y="1235160"/>
            <a:ext cx="3551400" cy="352944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Когда уже будет обучение?</a:t>
            </a:r>
            <a:endParaRPr b="0" lang="en-US" sz="27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7461000" cy="47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000" spc="-1" strike="noStrike">
                <a:latin typeface="JetBrains Mono"/>
              </a:rPr>
              <a:t>Для сбора эмбеддинга предложений из слов берется среднее (np.mean) между эмбеддингами всех токенов, из которых состоит новость.</a:t>
            </a:r>
            <a:endParaRPr b="0" lang="en-US" sz="1000" spc="-1" strike="noStrike">
              <a:latin typeface="Arial"/>
            </a:endParaRPr>
          </a:p>
        </p:txBody>
      </p:sp>
      <p:graphicFrame>
        <p:nvGraphicFramePr>
          <p:cNvPr id="92" name=""/>
          <p:cNvGraphicFramePr/>
          <p:nvPr/>
        </p:nvGraphicFramePr>
        <p:xfrm>
          <a:off x="457200" y="1854360"/>
          <a:ext cx="9144000" cy="870480"/>
        </p:xfrm>
        <a:graphic>
          <a:graphicData uri="http://schemas.openxmlformats.org/drawingml/2006/table">
            <a:tbl>
              <a:tblPr/>
              <a:tblGrid>
                <a:gridCol w="1447920"/>
                <a:gridCol w="1629720"/>
                <a:gridCol w="930960"/>
                <a:gridCol w="1539000"/>
                <a:gridCol w="1189440"/>
                <a:gridCol w="2406960"/>
              </a:tblGrid>
              <a:tr h="34740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признаки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Optuna?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Блендинг?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MCС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Recall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23580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CatBoost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LEM embeds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0.380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0.206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3580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CatBoost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DEF embeds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0.371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0.206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93" name=""/>
          <p:cNvSpPr txBox="1"/>
          <p:nvPr/>
        </p:nvSpPr>
        <p:spPr>
          <a:xfrm>
            <a:off x="540000" y="2851200"/>
            <a:ext cx="7461000" cy="33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000" spc="-1" strike="noStrike">
                <a:latin typeface="JetBrains Mono"/>
              </a:rPr>
              <a:t>Лучше бы обучил LogReg, но я не обучил. Зато я обучил MLP!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</p:txBody>
      </p:sp>
      <p:graphicFrame>
        <p:nvGraphicFramePr>
          <p:cNvPr id="94" name=""/>
          <p:cNvGraphicFramePr/>
          <p:nvPr/>
        </p:nvGraphicFramePr>
        <p:xfrm>
          <a:off x="468000" y="3772440"/>
          <a:ext cx="9143280" cy="870480"/>
        </p:xfrm>
        <a:graphic>
          <a:graphicData uri="http://schemas.openxmlformats.org/drawingml/2006/table">
            <a:tbl>
              <a:tblPr/>
              <a:tblGrid>
                <a:gridCol w="1447920"/>
                <a:gridCol w="1629720"/>
                <a:gridCol w="931320"/>
                <a:gridCol w="1539360"/>
                <a:gridCol w="1189800"/>
                <a:gridCol w="2405160"/>
              </a:tblGrid>
              <a:tr h="34740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признаки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Optuna?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Блендинг?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MCС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Recall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MLP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LEM embeds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0.75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0.259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0.347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MLP 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DEF embeds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0.75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0.395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0.423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95" name=""/>
          <p:cNvSpPr txBox="1"/>
          <p:nvPr/>
        </p:nvSpPr>
        <p:spPr>
          <a:xfrm>
            <a:off x="457200" y="3200400"/>
            <a:ext cx="5286240" cy="425520"/>
          </a:xfrm>
          <a:prstGeom prst="rect">
            <a:avLst/>
          </a:prstGeom>
          <a:noFill/>
          <a:ln w="1080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JetBrains Mono"/>
              </a:rPr>
              <a:t>Какая идея? Использовать предсказания моделей в качестве признаков.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JetBrains Mono"/>
              </a:rPr>
              <a:t>Как быть, чтобы не переобучиться? </a:t>
            </a:r>
            <a:r>
              <a:rPr b="1" lang="en-US" sz="1000" spc="-1" strike="noStrike">
                <a:latin typeface="JetBrains Mono"/>
              </a:rPr>
              <a:t>Блендинг</a:t>
            </a:r>
            <a:r>
              <a:rPr b="0" lang="en-US" sz="1000" spc="-1" strike="noStrike">
                <a:latin typeface="JetBrains Mono"/>
              </a:rPr>
              <a:t>, сплит 75 / 25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Arial"/>
              </a:rPr>
              <a:t>Трансформеры?</a:t>
            </a:r>
            <a:endParaRPr b="0" lang="en-US" sz="27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4032000" cy="116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000" spc="-1" strike="noStrike">
                <a:latin typeface="JetBrains Mono"/>
              </a:rPr>
              <a:t>Предобученные модели с huggingface.co: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pPr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ai-forever/ruBert-large</a:t>
            </a:r>
            <a:endParaRPr b="0" lang="en-US" sz="1000" spc="-1" strike="noStrike">
              <a:latin typeface="Arial"/>
            </a:endParaRPr>
          </a:p>
          <a:p>
            <a:pPr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ai-forever/ruRoberta-large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JetBrains Mono"/>
              </a:rPr>
              <a:t>Обучение с Trainer API и сохранение модели в хабе.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457200" y="2616840"/>
            <a:ext cx="4343400" cy="1269360"/>
          </a:xfrm>
          <a:prstGeom prst="rect">
            <a:avLst/>
          </a:prstGeom>
          <a:ln w="10800">
            <a:noFill/>
          </a:ln>
        </p:spPr>
      </p:pic>
      <p:graphicFrame>
        <p:nvGraphicFramePr>
          <p:cNvPr id="99" name=""/>
          <p:cNvGraphicFramePr/>
          <p:nvPr/>
        </p:nvGraphicFramePr>
        <p:xfrm>
          <a:off x="487800" y="4141440"/>
          <a:ext cx="9113400" cy="608760"/>
        </p:xfrm>
        <a:graphic>
          <a:graphicData uri="http://schemas.openxmlformats.org/drawingml/2006/table">
            <a:tbl>
              <a:tblPr/>
              <a:tblGrid>
                <a:gridCol w="1443240"/>
                <a:gridCol w="1624320"/>
                <a:gridCol w="928080"/>
                <a:gridCol w="1534320"/>
                <a:gridCol w="1185840"/>
                <a:gridCol w="2397600"/>
              </a:tblGrid>
              <a:tr h="34740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признаки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Optuna?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Блендинг?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MC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Recall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21600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ruRoberta ft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текст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0.75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0.483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0.445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00" name=""/>
          <p:cNvSpPr txBox="1"/>
          <p:nvPr/>
        </p:nvSpPr>
        <p:spPr>
          <a:xfrm>
            <a:off x="4500000" y="1335600"/>
            <a:ext cx="1828800" cy="1371600"/>
          </a:xfrm>
          <a:prstGeom prst="rect">
            <a:avLst/>
          </a:prstGeom>
          <a:noFill/>
          <a:ln w="1080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JetBrains Mono"/>
              </a:rPr>
              <a:t>Персентили кол-ва токенов после токенизации текстов: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90%         93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95%        112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2"/>
          <a:stretch/>
        </p:blipFill>
        <p:spPr>
          <a:xfrm>
            <a:off x="6472800" y="685800"/>
            <a:ext cx="3065400" cy="336492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Recap №1</a:t>
            </a:r>
            <a:endParaRPr b="0" lang="en-US" sz="2700" spc="-1" strike="noStrike">
              <a:latin typeface="JetBrains Mono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457200" y="3736800"/>
            <a:ext cx="9000000" cy="60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200" spc="-1" strike="noStrike">
                <a:latin typeface="JetBrains Mono"/>
              </a:rPr>
              <a:t>Неплохо, но хотелось бы большего! А можно ли лучше?</a:t>
            </a:r>
            <a:endParaRPr b="0" lang="en-US" sz="1200" spc="-1" strike="noStrike">
              <a:latin typeface="Arial"/>
            </a:endParaRPr>
          </a:p>
        </p:txBody>
      </p:sp>
      <p:graphicFrame>
        <p:nvGraphicFramePr>
          <p:cNvPr id="104" name=""/>
          <p:cNvGraphicFramePr/>
          <p:nvPr/>
        </p:nvGraphicFramePr>
        <p:xfrm>
          <a:off x="413640" y="1427040"/>
          <a:ext cx="9143640" cy="1060200"/>
        </p:xfrm>
        <a:graphic>
          <a:graphicData uri="http://schemas.openxmlformats.org/drawingml/2006/table">
            <a:tbl>
              <a:tblPr/>
              <a:tblGrid>
                <a:gridCol w="1447920"/>
                <a:gridCol w="1629720"/>
                <a:gridCol w="931320"/>
                <a:gridCol w="1539720"/>
                <a:gridCol w="1189800"/>
                <a:gridCol w="2405520"/>
              </a:tblGrid>
              <a:tr h="26172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признаки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Optuna?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Блендинг?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MC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Recall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LogReg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базовые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0.375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0.217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CatBoost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базовые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-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-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0.506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0.369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CatBoost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LEM embeds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0.380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0.206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CatBoost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DEF embeds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0.371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0.206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MLP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LEM embeds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0.75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0.259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0.347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MLP 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DEF embeds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0.75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0.395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0.423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ruRoberta ft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текст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-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0.75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0.483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0.445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Предсказания моделей?</a:t>
            </a:r>
            <a:endParaRPr b="0" lang="en-US" sz="2700" spc="-1" strike="noStrike">
              <a:latin typeface="JetBrains Mono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9000000" cy="47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200" spc="-1" strike="noStrike">
                <a:latin typeface="JetBrains Mono"/>
              </a:rPr>
              <a:t>Пересечение </a:t>
            </a:r>
            <a:r>
              <a:rPr b="0" lang="en-US" sz="1200" spc="-1" strike="noStrike">
                <a:latin typeface="JetBrains Mono"/>
              </a:rPr>
              <a:t>ruRoberta и MLPs </a:t>
            </a:r>
            <a:r>
              <a:rPr b="0" lang="en-US" sz="1200" spc="-1" strike="noStrike">
                <a:latin typeface="JetBrains Mono"/>
              </a:rPr>
              <a:t>предсказаний для 1 класса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540000" y="1707120"/>
            <a:ext cx="2370600" cy="2407680"/>
          </a:xfrm>
          <a:prstGeom prst="rect">
            <a:avLst/>
          </a:prstGeom>
          <a:ln w="10800">
            <a:noFill/>
          </a:ln>
        </p:spPr>
      </p:pic>
      <p:pic>
        <p:nvPicPr>
          <p:cNvPr id="108" name="" descr=""/>
          <p:cNvPicPr/>
          <p:nvPr/>
        </p:nvPicPr>
        <p:blipFill>
          <a:blip r:embed="rId2"/>
          <a:stretch/>
        </p:blipFill>
        <p:spPr>
          <a:xfrm>
            <a:off x="3429000" y="1780560"/>
            <a:ext cx="2220840" cy="2334240"/>
          </a:xfrm>
          <a:prstGeom prst="rect">
            <a:avLst/>
          </a:prstGeom>
          <a:ln w="10800">
            <a:noFill/>
          </a:ln>
        </p:spPr>
      </p:pic>
      <p:pic>
        <p:nvPicPr>
          <p:cNvPr id="109" name="" descr=""/>
          <p:cNvPicPr/>
          <p:nvPr/>
        </p:nvPicPr>
        <p:blipFill>
          <a:blip r:embed="rId3"/>
          <a:stretch/>
        </p:blipFill>
        <p:spPr>
          <a:xfrm>
            <a:off x="6172200" y="1828800"/>
            <a:ext cx="2286000" cy="236448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600" spc="-1" strike="noStrike">
                <a:latin typeface="JetBrains Mono"/>
              </a:rPr>
              <a:t>Скомбинируем все что можем? </a:t>
            </a:r>
            <a:endParaRPr b="0" lang="en-US" sz="2600" spc="-1" strike="noStrike">
              <a:latin typeface="JetBrains Mono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4872600" y="1251000"/>
            <a:ext cx="3930480" cy="3682800"/>
          </a:xfrm>
          <a:prstGeom prst="rect">
            <a:avLst/>
          </a:prstGeom>
          <a:ln w="10800">
            <a:noFill/>
          </a:ln>
        </p:spPr>
      </p:pic>
      <p:sp>
        <p:nvSpPr>
          <p:cNvPr id="112" name=""/>
          <p:cNvSpPr txBox="1"/>
          <p:nvPr/>
        </p:nvSpPr>
        <p:spPr>
          <a:xfrm>
            <a:off x="457200" y="1244160"/>
            <a:ext cx="4343400" cy="2505240"/>
          </a:xfrm>
          <a:prstGeom prst="rect">
            <a:avLst/>
          </a:prstGeom>
          <a:noFill/>
          <a:ln w="10800">
            <a:noFill/>
          </a:ln>
        </p:spPr>
        <p:txBody>
          <a:bodyPr lIns="90000" rIns="90000" tIns="45000" bIns="45000" anchor="t">
            <a:noAutofit/>
          </a:bodyPr>
          <a:p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latin typeface="JetBrains Mono"/>
              </a:rPr>
              <a:t>Для разнообразия я добавил kNN. Он и LogReg используют трансформированные базовые признаки. 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latin typeface="JetBrains Mono"/>
              </a:rPr>
              <a:t>Не забываем о блендинге! Обучение на второй части обучающего сплита.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latin typeface="JetBrains Mono"/>
              </a:rPr>
              <a:t>Жаль, что optuna не дает возможность оценивать цель по нескольким метрикам!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latin typeface="JetBrains Mono"/>
              </a:rPr>
              <a:t>best_value – это значение recall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Рекап с финальной моделью</a:t>
            </a:r>
            <a:endParaRPr b="0" lang="en-US" sz="2700" spc="-1" strike="noStrike">
              <a:latin typeface="JetBrains Mono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subTitle"/>
          </p:nvPr>
        </p:nvSpPr>
        <p:spPr>
          <a:xfrm>
            <a:off x="457200" y="4114800"/>
            <a:ext cx="9144000" cy="685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000" spc="-1" strike="noStrike">
                <a:latin typeface="JetBrains Mono"/>
              </a:rPr>
              <a:t>Хорошая полнота, но существенно упал коэффициент корреляции (лучший был у baseline CatBoost – 0.5). </a:t>
            </a:r>
            <a:endParaRPr b="0" lang="en-US" sz="1000" spc="-1" strike="noStrike">
              <a:latin typeface="Arial"/>
            </a:endParaRPr>
          </a:p>
        </p:txBody>
      </p:sp>
      <p:graphicFrame>
        <p:nvGraphicFramePr>
          <p:cNvPr id="115" name=""/>
          <p:cNvGraphicFramePr/>
          <p:nvPr/>
        </p:nvGraphicFramePr>
        <p:xfrm>
          <a:off x="456480" y="1405440"/>
          <a:ext cx="9143640" cy="963720"/>
        </p:xfrm>
        <a:graphic>
          <a:graphicData uri="http://schemas.openxmlformats.org/drawingml/2006/table">
            <a:tbl>
              <a:tblPr/>
              <a:tblGrid>
                <a:gridCol w="1447920"/>
                <a:gridCol w="1629720"/>
                <a:gridCol w="931320"/>
                <a:gridCol w="1539720"/>
                <a:gridCol w="1189800"/>
                <a:gridCol w="2405520"/>
              </a:tblGrid>
              <a:tr h="34740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признаки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Optuna?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Блендинг?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MC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Recall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2948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LogReg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база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0.375</a:t>
                      </a:r>
                      <a:endParaRPr b="0" lang="en-US" sz="1000" spc="-1" strike="noStrike">
                        <a:latin typeface="JetBrains Mono"/>
                      </a:endParaRPr>
                    </a:p>
                    <a:p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0.217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CatBoost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база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-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-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0.506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0.369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CatBoost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LEM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0.380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0.206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CatBoost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DEF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-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0.371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0.206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MLP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LEM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0.75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0.259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0.347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MLP 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DEF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да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0.75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0.395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US" sz="1000" spc="-1" strike="noStrike">
                          <a:latin typeface="JetBrains Mono"/>
                        </a:rPr>
                        <a:t>0.423</a:t>
                      </a:r>
                      <a:endParaRPr b="0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617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ruRoberta ft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текст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-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0.75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0.483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0.445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1600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LogReg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база + LEM, DEF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да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0.25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0.395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en-US" sz="1000" spc="-1" strike="noStrike">
                          <a:latin typeface="JetBrains Mono"/>
                        </a:rPr>
                        <a:t>0.804</a:t>
                      </a:r>
                      <a:endParaRPr b="1" lang="en-US" sz="1000" spc="-1" strike="noStrike">
                        <a:latin typeface="JetBrains Mono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Выводы?</a:t>
            </a:r>
            <a:endParaRPr b="0" lang="en-US" sz="2700" spc="-1" strike="noStrike">
              <a:latin typeface="JetBrains Mono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9000000" cy="162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Роберта дает лучший результат по соотношению метрик.</a:t>
            </a:r>
            <a:endParaRPr b="0" lang="en-US" sz="1000" spc="-1" strike="noStrike">
              <a:latin typeface="JetBrains Mono"/>
            </a:endParaRP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Но для получения большой полноты модели предсказания Роберты не нужны.</a:t>
            </a:r>
            <a:endParaRPr b="0" lang="en-US" sz="1000" spc="-1" strike="noStrike">
              <a:latin typeface="JetBrains Mono"/>
            </a:endParaRP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Оптимизированный LogReg на базовых признаках дает полноту в 0.78, чуть-чуть меньше чем с признаками! И это на 25% данных! Может быть и не стоит собирать эмбеддинги совсем?</a:t>
            </a:r>
            <a:endParaRPr b="0" lang="en-US" sz="1000" spc="-1" strike="noStrike">
              <a:latin typeface="JetBrains Mono"/>
            </a:endParaRP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Хорошая полнота предсказаний снижает корреляцию Мэтьюса – почему? Возвращаемся к вопросу о том, что важнее их соотношение или полнота? И почему я склоняюсь к полноте.</a:t>
            </a:r>
            <a:endParaRPr b="0" lang="en-US" sz="1000" spc="-1" strike="noStrike">
              <a:latin typeface="JetBrains Mon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400" spc="-1" strike="noStrike">
                <a:latin typeface="JetBrains Mono"/>
              </a:rPr>
              <a:t>Задачи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8604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200" spc="-1" strike="noStrike">
                <a:latin typeface="JetBrains Mono"/>
              </a:rPr>
              <a:t>Из разных </a:t>
            </a:r>
            <a:r>
              <a:rPr b="0" lang="en-US" sz="1200" spc="-1" strike="noStrike">
                <a:latin typeface="JetBrains Mono"/>
              </a:rPr>
              <a:t>заданных </a:t>
            </a:r>
            <a:r>
              <a:rPr b="0" lang="en-US" sz="1200" spc="-1" strike="noStrike">
                <a:latin typeface="JetBrains Mono"/>
              </a:rPr>
              <a:t>источников </a:t>
            </a:r>
            <a:r>
              <a:rPr b="0" lang="en-US" sz="1200" spc="-1" strike="noStrike">
                <a:latin typeface="JetBrains Mono"/>
              </a:rPr>
              <a:t>собираются </a:t>
            </a:r>
            <a:r>
              <a:rPr b="0" lang="en-US" sz="1200" spc="-1" strike="noStrike">
                <a:latin typeface="JetBrains Mono"/>
              </a:rPr>
              <a:t>новости, </a:t>
            </a:r>
            <a:r>
              <a:rPr b="0" lang="en-US" sz="1200" spc="-1" strike="noStrike">
                <a:latin typeface="JetBrains Mono"/>
              </a:rPr>
              <a:t>которые </a:t>
            </a:r>
            <a:r>
              <a:rPr b="0" lang="en-US" sz="1200" spc="-1" strike="noStrike">
                <a:latin typeface="JetBrains Mono"/>
              </a:rPr>
              <a:t>должны пройти </a:t>
            </a:r>
            <a:r>
              <a:rPr b="0" lang="en-US" sz="1200" spc="-1" strike="noStrike">
                <a:latin typeface="JetBrains Mono"/>
              </a:rPr>
              <a:t>модерацию </a:t>
            </a:r>
            <a:r>
              <a:rPr b="0" lang="en-US" sz="1200" spc="-1" strike="noStrike">
                <a:latin typeface="JetBrains Mono"/>
              </a:rPr>
              <a:t>экспертом </a:t>
            </a:r>
            <a:r>
              <a:rPr b="0" lang="en-US" sz="1200" spc="-1" strike="noStrike">
                <a:latin typeface="JetBrains Mono"/>
              </a:rPr>
              <a:t>перед </a:t>
            </a:r>
            <a:r>
              <a:rPr b="0" lang="en-US" sz="1200" spc="-1" strike="noStrike">
                <a:latin typeface="JetBrains Mono"/>
              </a:rPr>
              <a:t>публикацией </a:t>
            </a:r>
            <a:r>
              <a:rPr b="0" lang="en-US" sz="1200" spc="-1" strike="noStrike">
                <a:latin typeface="JetBrains Mono"/>
              </a:rPr>
              <a:t>их в итоговой </a:t>
            </a:r>
            <a:r>
              <a:rPr b="0" lang="en-US" sz="1200" spc="-1" strike="noStrike">
                <a:latin typeface="JetBrains Mono"/>
              </a:rPr>
              <a:t>тематической </a:t>
            </a:r>
            <a:r>
              <a:rPr b="0" lang="en-US" sz="1200" spc="-1" strike="noStrike">
                <a:latin typeface="JetBrains Mono"/>
              </a:rPr>
              <a:t>ленте </a:t>
            </a:r>
            <a:r>
              <a:rPr b="0" lang="en-US" sz="1200" spc="-1" strike="noStrike">
                <a:latin typeface="JetBrains Mono"/>
              </a:rPr>
              <a:t>новостей.</a:t>
            </a:r>
            <a:endParaRPr b="0" lang="en-US" sz="1200" spc="-1" strike="noStrike">
              <a:latin typeface="JetBrains Mono"/>
            </a:endParaRPr>
          </a:p>
          <a:p>
            <a:r>
              <a:rPr b="0" lang="en-US" sz="1200" spc="-1" strike="noStrike">
                <a:latin typeface="JetBrains Mono"/>
              </a:rPr>
              <a:t> </a:t>
            </a:r>
            <a:endParaRPr b="0" lang="en-US" sz="1200" spc="-1" strike="noStrike">
              <a:latin typeface="JetBrains Mono"/>
            </a:endParaRPr>
          </a:p>
          <a:p>
            <a:r>
              <a:rPr b="0" lang="en-US" sz="1200" spc="-1" strike="noStrike">
                <a:latin typeface="JetBrains Mono"/>
              </a:rPr>
              <a:t>Эксперт с </a:t>
            </a:r>
            <a:r>
              <a:rPr b="0" lang="en-US" sz="1200" spc="-1" strike="noStrike">
                <a:latin typeface="JetBrains Mono"/>
              </a:rPr>
              <a:t>некоторой </a:t>
            </a:r>
            <a:r>
              <a:rPr b="0" lang="en-US" sz="1200" spc="-1" strike="noStrike">
                <a:latin typeface="JetBrains Mono"/>
              </a:rPr>
              <a:t>периодичность</a:t>
            </a:r>
            <a:r>
              <a:rPr b="0" lang="en-US" sz="1200" spc="-1" strike="noStrike">
                <a:latin typeface="JetBrains Mono"/>
              </a:rPr>
              <a:t>ю оценивает </a:t>
            </a:r>
            <a:r>
              <a:rPr b="0" lang="en-US" sz="1200" spc="-1" strike="noStrike">
                <a:latin typeface="JetBrains Mono"/>
              </a:rPr>
              <a:t>новые </a:t>
            </a:r>
            <a:r>
              <a:rPr b="0" lang="en-US" sz="1200" spc="-1" strike="noStrike">
                <a:latin typeface="JetBrains Mono"/>
              </a:rPr>
              <a:t>поступления и </a:t>
            </a:r>
            <a:r>
              <a:rPr b="0" lang="en-US" sz="1200" spc="-1" strike="noStrike">
                <a:latin typeface="JetBrains Mono"/>
              </a:rPr>
              <a:t>отмечает те, </a:t>
            </a:r>
            <a:r>
              <a:rPr b="0" lang="en-US" sz="1200" spc="-1" strike="noStrike">
                <a:latin typeface="JetBrains Mono"/>
              </a:rPr>
              <a:t>которые, по </a:t>
            </a:r>
            <a:r>
              <a:rPr b="0" lang="en-US" sz="1200" spc="-1" strike="noStrike">
                <a:latin typeface="JetBrains Mono"/>
              </a:rPr>
              <a:t>его мнению </a:t>
            </a:r>
            <a:r>
              <a:rPr b="0" lang="en-US" sz="1200" spc="-1" strike="noStrike">
                <a:latin typeface="JetBrains Mono"/>
              </a:rPr>
              <a:t>соответствуют </a:t>
            </a:r>
            <a:r>
              <a:rPr b="0" lang="en-US" sz="1200" spc="-1" strike="noStrike">
                <a:latin typeface="JetBrains Mono"/>
              </a:rPr>
              <a:t>теме ленты. </a:t>
            </a:r>
            <a:r>
              <a:rPr b="0" lang="en-US" sz="1200" spc="-1" strike="noStrike">
                <a:latin typeface="JetBrains Mono"/>
              </a:rPr>
              <a:t>Отмеченные </a:t>
            </a:r>
            <a:r>
              <a:rPr b="0" lang="en-US" sz="1200" spc="-1" strike="noStrike">
                <a:latin typeface="JetBrains Mono"/>
              </a:rPr>
              <a:t>новости сразу </a:t>
            </a:r>
            <a:r>
              <a:rPr b="0" lang="en-US" sz="1200" spc="-1" strike="noStrike">
                <a:latin typeface="JetBrains Mono"/>
              </a:rPr>
              <a:t>отображаются </a:t>
            </a:r>
            <a:r>
              <a:rPr b="0" lang="en-US" sz="1200" spc="-1" strike="noStrike">
                <a:latin typeface="JetBrains Mono"/>
              </a:rPr>
              <a:t>в </a:t>
            </a:r>
            <a:r>
              <a:rPr b="0" lang="en-US" sz="1200" spc="-1" strike="noStrike">
                <a:latin typeface="JetBrains Mono"/>
              </a:rPr>
              <a:t>тематической </a:t>
            </a:r>
            <a:r>
              <a:rPr b="0" lang="en-US" sz="1200" spc="-1" strike="noStrike">
                <a:latin typeface="JetBrains Mono"/>
              </a:rPr>
              <a:t>ленте.</a:t>
            </a:r>
            <a:endParaRPr b="0" lang="en-US" sz="1200" spc="-1" strike="noStrike">
              <a:latin typeface="JetBrains Mono"/>
            </a:endParaRPr>
          </a:p>
          <a:p>
            <a:endParaRPr b="0" lang="en-US" sz="1200" spc="-1" strike="noStrike">
              <a:latin typeface="JetBrains Mono"/>
            </a:endParaRPr>
          </a:p>
          <a:p>
            <a:r>
              <a:rPr b="0" lang="en-US" sz="1200" spc="-1" strike="noStrike">
                <a:latin typeface="JetBrains Mono"/>
              </a:rPr>
              <a:t>Задачи:</a:t>
            </a:r>
            <a:endParaRPr b="0" lang="en-US" sz="1200" spc="-1" strike="noStrike">
              <a:latin typeface="Arial"/>
            </a:endParaRPr>
          </a:p>
          <a:p>
            <a:pPr marL="457200" indent="-228600">
              <a:lnSpc>
                <a:spcPct val="100000"/>
              </a:lnSpc>
              <a:spcBef>
                <a:spcPts val="720"/>
              </a:spcBef>
              <a:spcAft>
                <a:spcPts val="720"/>
              </a:spcAft>
              <a:buClr>
                <a:srgbClr val="000000"/>
              </a:buClr>
              <a:buFont typeface="StarSymbol"/>
              <a:buAutoNum type="arabicParenR"/>
            </a:pPr>
            <a:r>
              <a:rPr b="0" lang="en-US" sz="1200" spc="-1" strike="noStrike">
                <a:latin typeface="JetBrains Mono"/>
              </a:rPr>
              <a:t> </a:t>
            </a:r>
            <a:r>
              <a:rPr b="0" lang="en-US" sz="1200" spc="-1" strike="noStrike">
                <a:latin typeface="JetBrains Mono"/>
              </a:rPr>
              <a:t>Найти </a:t>
            </a:r>
            <a:r>
              <a:rPr b="0" lang="en-US" sz="1200" spc="-1" strike="noStrike">
                <a:latin typeface="JetBrains Mono"/>
              </a:rPr>
              <a:t>оптималь</a:t>
            </a:r>
            <a:r>
              <a:rPr b="0" lang="en-US" sz="1200" spc="-1" strike="noStrike">
                <a:latin typeface="JetBrains Mono"/>
              </a:rPr>
              <a:t>ный </a:t>
            </a:r>
            <a:r>
              <a:rPr b="0" lang="en-US" sz="1200" spc="-1" strike="noStrike">
                <a:latin typeface="JetBrains Mono"/>
              </a:rPr>
              <a:t>подход </a:t>
            </a:r>
            <a:r>
              <a:rPr b="0" lang="en-US" sz="1200" spc="-1" strike="noStrike">
                <a:latin typeface="JetBrains Mono"/>
              </a:rPr>
              <a:t>для </a:t>
            </a:r>
            <a:r>
              <a:rPr b="0" lang="en-US" sz="1200" spc="-1" strike="noStrike">
                <a:latin typeface="JetBrains Mono"/>
              </a:rPr>
              <a:t>классифи</a:t>
            </a:r>
            <a:r>
              <a:rPr b="0" lang="en-US" sz="1200" spc="-1" strike="noStrike">
                <a:latin typeface="JetBrains Mono"/>
              </a:rPr>
              <a:t>кации </a:t>
            </a:r>
            <a:r>
              <a:rPr b="0" lang="en-US" sz="1200" spc="-1" strike="noStrike">
                <a:latin typeface="JetBrains Mono"/>
              </a:rPr>
              <a:t>новостей </a:t>
            </a:r>
            <a:r>
              <a:rPr b="0" lang="en-US" sz="1200" spc="-1" strike="noStrike">
                <a:latin typeface="JetBrains Mono"/>
              </a:rPr>
              <a:t>на 2 </a:t>
            </a:r>
            <a:r>
              <a:rPr b="0" lang="en-US" sz="1200" spc="-1" strike="noStrike">
                <a:latin typeface="JetBrains Mono"/>
              </a:rPr>
              <a:t>класса: </a:t>
            </a:r>
            <a:r>
              <a:rPr b="0" lang="en-US" sz="1200" spc="-1" strike="noStrike">
                <a:latin typeface="JetBrains Mono"/>
              </a:rPr>
              <a:t>не </a:t>
            </a:r>
            <a:r>
              <a:rPr b="0" lang="en-US" sz="1200" spc="-1" strike="noStrike">
                <a:latin typeface="JetBrains Mono"/>
              </a:rPr>
              <a:t>публиков</a:t>
            </a:r>
            <a:r>
              <a:rPr b="0" lang="en-US" sz="1200" spc="-1" strike="noStrike">
                <a:latin typeface="JetBrains Mono"/>
              </a:rPr>
              <a:t>ать (0) </a:t>
            </a:r>
            <a:r>
              <a:rPr b="0" lang="en-US" sz="1200" spc="-1" strike="noStrike">
                <a:latin typeface="JetBrains Mono"/>
              </a:rPr>
              <a:t>и </a:t>
            </a:r>
            <a:r>
              <a:rPr b="0" lang="en-US" sz="1200" spc="-1" strike="noStrike">
                <a:latin typeface="JetBrains Mono"/>
              </a:rPr>
              <a:t>публиков</a:t>
            </a:r>
            <a:r>
              <a:rPr b="0" lang="en-US" sz="1200" spc="-1" strike="noStrike">
                <a:latin typeface="JetBrains Mono"/>
              </a:rPr>
              <a:t>ать (1).</a:t>
            </a:r>
            <a:endParaRPr b="0" lang="en-US" sz="1200" spc="-1" strike="noStrike">
              <a:latin typeface="Arial"/>
            </a:endParaRPr>
          </a:p>
          <a:p>
            <a:pPr marL="457200" indent="-228600">
              <a:lnSpc>
                <a:spcPct val="100000"/>
              </a:lnSpc>
              <a:spcBef>
                <a:spcPts val="720"/>
              </a:spcBef>
              <a:spcAft>
                <a:spcPts val="720"/>
              </a:spcAft>
              <a:buClr>
                <a:srgbClr val="000000"/>
              </a:buClr>
              <a:buFont typeface="StarSymbol"/>
              <a:buAutoNum type="arabicParenR"/>
            </a:pPr>
            <a:r>
              <a:rPr b="0" lang="en-US" sz="1200" spc="-1" strike="noStrike">
                <a:latin typeface="JetBrains Mono"/>
              </a:rPr>
              <a:t> </a:t>
            </a:r>
            <a:r>
              <a:rPr b="0" lang="en-US" sz="1200" spc="-1" strike="noStrike">
                <a:latin typeface="JetBrains Mono"/>
              </a:rPr>
              <a:t>Предоста</a:t>
            </a:r>
            <a:r>
              <a:rPr b="0" lang="en-US" sz="1200" spc="-1" strike="noStrike">
                <a:latin typeface="JetBrains Mono"/>
              </a:rPr>
              <a:t>влять </a:t>
            </a:r>
            <a:r>
              <a:rPr b="0" lang="en-US" sz="1200" spc="-1" strike="noStrike">
                <a:latin typeface="JetBrains Mono"/>
              </a:rPr>
              <a:t>эксперту </a:t>
            </a:r>
            <a:r>
              <a:rPr b="0" lang="en-US" sz="1200" spc="-1" strike="noStrike">
                <a:latin typeface="JetBrains Mono"/>
              </a:rPr>
              <a:t>оценку </a:t>
            </a:r>
            <a:r>
              <a:rPr b="0" lang="en-US" sz="1200" spc="-1" strike="noStrike">
                <a:latin typeface="JetBrains Mono"/>
              </a:rPr>
              <a:t>вероятно</a:t>
            </a:r>
            <a:r>
              <a:rPr b="0" lang="en-US" sz="1200" spc="-1" strike="noStrike">
                <a:latin typeface="JetBrains Mono"/>
              </a:rPr>
              <a:t>сти </a:t>
            </a:r>
            <a:r>
              <a:rPr b="0" lang="en-US" sz="1200" spc="-1" strike="noStrike">
                <a:latin typeface="JetBrains Mono"/>
              </a:rPr>
              <a:t>того, </a:t>
            </a:r>
            <a:r>
              <a:rPr b="0" lang="en-US" sz="1200" spc="-1" strike="noStrike">
                <a:latin typeface="JetBrains Mono"/>
              </a:rPr>
              <a:t>что </a:t>
            </a:r>
            <a:r>
              <a:rPr b="0" lang="en-US" sz="1200" spc="-1" strike="noStrike">
                <a:latin typeface="JetBrains Mono"/>
              </a:rPr>
              <a:t>новость </a:t>
            </a:r>
            <a:r>
              <a:rPr b="0" lang="en-US" sz="1200" spc="-1" strike="noStrike">
                <a:latin typeface="JetBrains Mono"/>
              </a:rPr>
              <a:t>относитс</a:t>
            </a:r>
            <a:r>
              <a:rPr b="0" lang="en-US" sz="1200" spc="-1" strike="noStrike">
                <a:latin typeface="JetBrains Mono"/>
              </a:rPr>
              <a:t>я к 1-му </a:t>
            </a:r>
            <a:r>
              <a:rPr b="0" lang="en-US" sz="1200" spc="-1" strike="noStrike">
                <a:latin typeface="JetBrains Mono"/>
              </a:rPr>
              <a:t>классу </a:t>
            </a:r>
            <a:r>
              <a:rPr b="0" lang="en-US" sz="1200" spc="-1" strike="noStrike">
                <a:latin typeface="JetBrains Mono"/>
              </a:rPr>
              <a:t>для </a:t>
            </a:r>
            <a:r>
              <a:rPr b="0" lang="en-US" sz="1200" spc="-1" strike="noStrike">
                <a:latin typeface="JetBrains Mono"/>
              </a:rPr>
              <a:t>каждой </a:t>
            </a:r>
            <a:r>
              <a:rPr b="0" lang="en-US" sz="1200" spc="-1" strike="noStrike">
                <a:latin typeface="JetBrains Mono"/>
              </a:rPr>
              <a:t>новой </a:t>
            </a:r>
            <a:r>
              <a:rPr b="0" lang="en-US" sz="1200" spc="-1" strike="noStrike">
                <a:latin typeface="JetBrains Mono"/>
              </a:rPr>
              <a:t>новости.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400" spc="-1" strike="noStrike">
                <a:latin typeface="JetBrains Mono"/>
              </a:rPr>
              <a:t>Ошибки? </a:t>
            </a:r>
            <a:endParaRPr b="0" lang="en-US" sz="2400" spc="-1" strike="noStrike">
              <a:latin typeface="JetBrains Mono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49464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Надо было построить бейзлайн раньше - по всем доступным стат. признакам для текста, а потом уже построить на отобранных.</a:t>
            </a:r>
            <a:endParaRPr b="0" lang="en-US" sz="1000" spc="-1" strike="noStrike">
              <a:latin typeface="Arial"/>
            </a:endParaRP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Надо было уменьшать размерность на стандартизированных и кодированных значениях базовых признаков. </a:t>
            </a:r>
            <a:endParaRPr b="0" lang="en-US" sz="1000" spc="-1" strike="noStrike">
              <a:latin typeface="Arial"/>
            </a:endParaRP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Иначе говоря, надо было сразу привести базовые признаки в порядок. Единственное, что катбуст не любит ван-хот энкодинг, что создает небольшие неудобства в том, плане, что нужно было бы каждый раз кодировать источник для катбуста.</a:t>
            </a:r>
            <a:endParaRPr b="0" lang="en-US" sz="1000" spc="-1" strike="noStrike">
              <a:latin typeface="Arial"/>
            </a:endParaRP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Я слишком долго рассчитывал только на катбуст (это общая проблема), а ему не нужно подготавливать данные (или нужно и тоже бы помогло?)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1"/>
          <a:stretch/>
        </p:blipFill>
        <p:spPr>
          <a:xfrm>
            <a:off x="5745960" y="1188000"/>
            <a:ext cx="3470040" cy="380700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Что можно сделать еще?</a:t>
            </a:r>
            <a:endParaRPr b="0" lang="en-US" sz="27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5175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Добавить “Метрики лексического разнообразия” в качестве признаков? (отношения различных type-token, индекс Симпсона и т.п.).</a:t>
            </a:r>
            <a:endParaRPr b="0" lang="en-US" sz="1000" spc="-1" strike="noStrike">
              <a:latin typeface="Arial"/>
            </a:endParaRP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Добавить “Морфологические статистики” в качестве признаков? (часть речи, вид, род, число, время, залог и т.п.).</a:t>
            </a:r>
            <a:endParaRPr b="0" lang="en-US" sz="1000" spc="-1" strike="noStrike">
              <a:latin typeface="Arial"/>
            </a:endParaRP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Изучить полученных корреляцию признаков (так как есть линейная модель).</a:t>
            </a:r>
            <a:endParaRPr b="0" lang="en-US" sz="1000" spc="-1" strike="noStrike">
              <a:latin typeface="Arial"/>
            </a:endParaRP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Провести кластеризацию, добавление метки кластера к данным, возможно расстояния от центра кластера, -1 для выбросов (библиотека HDBSCAN).</a:t>
            </a:r>
            <a:endParaRPr b="0" lang="en-US" sz="1000" spc="-1" strike="noStrike">
              <a:latin typeface="Arial"/>
            </a:endParaRPr>
          </a:p>
          <a:p>
            <a:pPr marL="457200" indent="-2286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Построить интерактивные визуализации точек по пересечению признаков и уменьшенной размерности данных для визуального изучения выбросов (библиотека bokeh).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Как </a:t>
            </a:r>
            <a:r>
              <a:rPr b="0" lang="en-US" sz="2700" spc="-1" strike="noStrike">
                <a:latin typeface="JetBrains Mono"/>
              </a:rPr>
              <a:t>выгляд</a:t>
            </a:r>
            <a:r>
              <a:rPr b="0" lang="en-US" sz="2700" spc="-1" strike="noStrike">
                <a:latin typeface="JetBrains Mono"/>
              </a:rPr>
              <a:t>ят </a:t>
            </a:r>
            <a:r>
              <a:rPr b="0" lang="en-US" sz="2700" spc="-1" strike="noStrike">
                <a:latin typeface="JetBrains Mono"/>
              </a:rPr>
              <a:t>данные</a:t>
            </a:r>
            <a:r>
              <a:rPr b="0" lang="en-US" sz="2700" spc="-1" strike="noStrike">
                <a:latin typeface="JetBrains Mono"/>
              </a:rPr>
              <a:t>?</a:t>
            </a:r>
            <a:endParaRPr b="0" lang="en-US" sz="2700" spc="-1" strike="noStrike">
              <a:latin typeface="JetBrains Mono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540000" y="1371600"/>
            <a:ext cx="900000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latin typeface="JetBrains Mono"/>
              </a:rPr>
              <a:t>Какие есть </a:t>
            </a:r>
            <a:r>
              <a:rPr b="0" lang="en-US" sz="1400" spc="-1" strike="noStrike">
                <a:latin typeface="JetBrains Mono"/>
              </a:rPr>
              <a:t>проблемы? </a:t>
            </a:r>
            <a:r>
              <a:rPr b="0" lang="en-US" sz="1400" spc="-1" strike="noStrike">
                <a:latin typeface="JetBrains Mono"/>
              </a:rPr>
              <a:t>HTML, </a:t>
            </a:r>
            <a:r>
              <a:rPr b="0" lang="en-US" sz="1400" spc="-1" strike="noStrike">
                <a:latin typeface="JetBrains Mono"/>
              </a:rPr>
              <a:t>символы, нет </a:t>
            </a:r>
            <a:r>
              <a:rPr b="0" lang="en-US" sz="1400" spc="-1" strike="noStrike">
                <a:latin typeface="JetBrains Mono"/>
              </a:rPr>
              <a:t>описания, </a:t>
            </a:r>
            <a:r>
              <a:rPr b="0" lang="en-US" sz="1400" spc="-1" strike="noStrike">
                <a:latin typeface="JetBrains Mono"/>
              </a:rPr>
              <a:t>длина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504000" y="1716120"/>
            <a:ext cx="8933760" cy="262728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Что-то </a:t>
            </a:r>
            <a:r>
              <a:rPr b="0" lang="en-US" sz="2700" spc="-1" strike="noStrike">
                <a:latin typeface="JetBrains Mono"/>
              </a:rPr>
              <a:t>посерь</a:t>
            </a:r>
            <a:r>
              <a:rPr b="0" lang="en-US" sz="2700" spc="-1" strike="noStrike">
                <a:latin typeface="JetBrains Mono"/>
              </a:rPr>
              <a:t>езнее?</a:t>
            </a:r>
            <a:endParaRPr b="0" lang="en-US" sz="27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9000000" cy="47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JetBrains Mono"/>
              </a:rPr>
              <a:t>Наличие </a:t>
            </a:r>
            <a:r>
              <a:rPr b="0" lang="en-US" sz="1400" spc="-1" strike="noStrike">
                <a:latin typeface="JetBrains Mono"/>
              </a:rPr>
              <a:t>аналогичных </a:t>
            </a:r>
            <a:r>
              <a:rPr b="0" lang="en-US" sz="1400" spc="-1" strike="noStrike">
                <a:latin typeface="JetBrains Mono"/>
              </a:rPr>
              <a:t>новостей с </a:t>
            </a:r>
            <a:r>
              <a:rPr b="0" lang="en-US" sz="1400" spc="-1" strike="noStrike">
                <a:latin typeface="JetBrains Mono"/>
              </a:rPr>
              <a:t>разными </a:t>
            </a:r>
            <a:r>
              <a:rPr b="0" lang="en-US" sz="1400" spc="-1" strike="noStrike">
                <a:latin typeface="JetBrains Mono"/>
              </a:rPr>
              <a:t>метками.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457200" y="1720800"/>
            <a:ext cx="9162360" cy="269460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Скольк</a:t>
            </a:r>
            <a:r>
              <a:rPr b="0" lang="en-US" sz="2700" spc="-1" strike="noStrike">
                <a:latin typeface="JetBrains Mono"/>
              </a:rPr>
              <a:t>о есть </a:t>
            </a:r>
            <a:r>
              <a:rPr b="0" lang="en-US" sz="2700" spc="-1" strike="noStrike">
                <a:latin typeface="JetBrains Mono"/>
              </a:rPr>
              <a:t>данных</a:t>
            </a:r>
            <a:r>
              <a:rPr b="0" lang="en-US" sz="2700" spc="-1" strike="noStrike">
                <a:latin typeface="JetBrains Mono"/>
              </a:rPr>
              <a:t>?</a:t>
            </a:r>
            <a:endParaRPr b="0" lang="en-US" sz="2700" spc="-1" strike="noStrike">
              <a:latin typeface="JetBrains Mono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47178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buNone/>
            </a:pP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latin typeface="JetBrains Mono"/>
              </a:rPr>
              <a:t>Сколько </a:t>
            </a:r>
            <a:r>
              <a:rPr b="0" lang="en-US" sz="1400" spc="-1" strike="noStrike">
                <a:latin typeface="JetBrains Mono"/>
              </a:rPr>
              <a:t>данных? </a:t>
            </a:r>
            <a:r>
              <a:rPr b="0" lang="en-US" sz="1400" spc="-1" strike="noStrike">
                <a:latin typeface="JetBrains Mono"/>
              </a:rPr>
              <a:t>21273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latin typeface="JetBrains Mono"/>
              </a:rPr>
              <a:t>Какой баланс </a:t>
            </a:r>
            <a:r>
              <a:rPr b="0" lang="en-US" sz="1400" spc="-1" strike="noStrike">
                <a:latin typeface="JetBrains Mono"/>
              </a:rPr>
              <a:t>классов? ~ </a:t>
            </a:r>
            <a:r>
              <a:rPr b="0" lang="en-US" sz="1400" spc="-1" strike="noStrike">
                <a:latin typeface="JetBrains Mono"/>
              </a:rPr>
              <a:t>92 на 8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50000"/>
              </a:lnSpc>
              <a:buNone/>
            </a:pP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latin typeface="JetBrains Mono"/>
              </a:rPr>
              <a:t>Кол-во </a:t>
            </a:r>
            <a:r>
              <a:rPr b="0" lang="en-US" sz="1400" spc="-1" strike="noStrike">
                <a:latin typeface="JetBrains Mono"/>
              </a:rPr>
              <a:t>новостей: </a:t>
            </a:r>
            <a:r>
              <a:rPr b="0" lang="en-US" sz="1400" spc="-1" strike="noStrike">
                <a:latin typeface="JetBrains Mono"/>
              </a:rPr>
              <a:t>21273 -&gt; </a:t>
            </a:r>
            <a:r>
              <a:rPr b="0" lang="en-US" sz="1400" spc="-1" strike="noStrike">
                <a:latin typeface="JetBrains Mono"/>
              </a:rPr>
              <a:t>20840 (-433)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  <a:buNone/>
            </a:pPr>
            <a:r>
              <a:rPr b="0" lang="en-US" sz="1400" spc="-1" strike="noStrike">
                <a:latin typeface="JetBrains Mono"/>
              </a:rPr>
              <a:t>Процент </a:t>
            </a:r>
            <a:r>
              <a:rPr b="0" lang="en-US" sz="1400" spc="-1" strike="noStrike">
                <a:latin typeface="JetBrains Mono"/>
              </a:rPr>
              <a:t>опубликованн</a:t>
            </a:r>
            <a:r>
              <a:rPr b="0" lang="en-US" sz="1400" spc="-1" strike="noStrike">
                <a:latin typeface="JetBrains Mono"/>
              </a:rPr>
              <a:t>ых: 8.6 -&gt; </a:t>
            </a:r>
            <a:r>
              <a:rPr b="0" lang="en-US" sz="1400" spc="-1" strike="noStrike">
                <a:latin typeface="JetBrains Mono"/>
              </a:rPr>
              <a:t>8.8 %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50000"/>
              </a:lnSpc>
              <a:buNone/>
            </a:pPr>
            <a:r>
              <a:rPr b="0" lang="en-US" sz="1400" spc="-1" strike="noStrike">
                <a:latin typeface="JetBrains Mono"/>
              </a:rPr>
              <a:t>Сплит на </a:t>
            </a:r>
            <a:r>
              <a:rPr b="0" lang="en-US" sz="1400" spc="-1" strike="noStrike">
                <a:latin typeface="JetBrains Mono"/>
              </a:rPr>
              <a:t>обучение / </a:t>
            </a:r>
            <a:r>
              <a:rPr b="0" lang="en-US" sz="1400" spc="-1" strike="noStrike">
                <a:latin typeface="JetBrains Mono"/>
              </a:rPr>
              <a:t>тест: </a:t>
            </a:r>
            <a:r>
              <a:rPr b="0" lang="en-US" sz="1400" spc="-1" strike="noStrike">
                <a:latin typeface="JetBrains Mono"/>
              </a:rPr>
              <a:t>19798 / 1042</a:t>
            </a:r>
            <a:endParaRPr b="0" lang="en-US" sz="1400" spc="-1" strike="noStrike">
              <a:latin typeface="Arial"/>
            </a:endParaRPr>
          </a:p>
        </p:txBody>
      </p:sp>
      <p:graphicFrame>
        <p:nvGraphicFramePr>
          <p:cNvPr id="57" name=""/>
          <p:cNvGraphicFramePr/>
          <p:nvPr/>
        </p:nvGraphicFramePr>
        <p:xfrm>
          <a:off x="5943600" y="1294560"/>
          <a:ext cx="2743200" cy="2591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400" spc="-1" strike="noStrike">
                <a:latin typeface="JetBrains Mono"/>
              </a:rPr>
              <a:t>Как </a:t>
            </a:r>
            <a:r>
              <a:rPr b="0" lang="en-US" sz="2400" spc="-1" strike="noStrike">
                <a:latin typeface="JetBrains Mono"/>
              </a:rPr>
              <a:t>будем </a:t>
            </a:r>
            <a:r>
              <a:rPr b="0" lang="en-US" sz="2400" spc="-1" strike="noStrike">
                <a:latin typeface="JetBrains Mono"/>
              </a:rPr>
              <a:t>оценива</a:t>
            </a:r>
            <a:r>
              <a:rPr b="0" lang="en-US" sz="2400" spc="-1" strike="noStrike">
                <a:latin typeface="JetBrains Mono"/>
              </a:rPr>
              <a:t>ть </a:t>
            </a:r>
            <a:r>
              <a:rPr b="0" lang="en-US" sz="2400" spc="-1" strike="noStrike">
                <a:latin typeface="JetBrains Mono"/>
              </a:rPr>
              <a:t>движени</a:t>
            </a:r>
            <a:r>
              <a:rPr b="0" lang="en-US" sz="2400" spc="-1" strike="noStrike">
                <a:latin typeface="JetBrains Mono"/>
              </a:rPr>
              <a:t>е к </a:t>
            </a:r>
            <a:r>
              <a:rPr b="0" lang="en-US" sz="2400" spc="-1" strike="noStrike">
                <a:latin typeface="JetBrains Mono"/>
              </a:rPr>
              <a:t>цели?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85800" y="1350000"/>
            <a:ext cx="41148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JetBrains Mono"/>
              </a:rPr>
              <a:t>Задача </a:t>
            </a:r>
            <a:r>
              <a:rPr b="0" lang="en-US" sz="1400" spc="-1" strike="noStrike">
                <a:latin typeface="JetBrains Mono"/>
              </a:rPr>
              <a:t>бинарной </a:t>
            </a:r>
            <a:r>
              <a:rPr b="0" lang="en-US" sz="1400" spc="-1" strike="noStrike">
                <a:latin typeface="JetBrains Mono"/>
              </a:rPr>
              <a:t>классификаци</a:t>
            </a:r>
            <a:r>
              <a:rPr b="0" lang="en-US" sz="1400" spc="-1" strike="noStrike">
                <a:latin typeface="JetBrains Mono"/>
              </a:rPr>
              <a:t>и</a:t>
            </a:r>
            <a:endParaRPr b="0" lang="en-US" sz="1400" spc="-1" strike="noStrike">
              <a:latin typeface="Arial"/>
            </a:endParaRPr>
          </a:p>
          <a:p>
            <a:r>
              <a:rPr b="0" lang="en-US" sz="1200" spc="-1" strike="noStrike">
                <a:latin typeface="JetBrains Mono"/>
              </a:rPr>
              <a:t> </a:t>
            </a:r>
            <a:endParaRPr b="0" lang="en-US" sz="1200" spc="-1" strike="noStrike">
              <a:latin typeface="Arial"/>
            </a:endParaRPr>
          </a:p>
          <a:p>
            <a:pPr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JetBrains Mono"/>
              </a:rPr>
              <a:t> </a:t>
            </a:r>
            <a:r>
              <a:rPr b="0" lang="en-US" sz="1200" spc="-1" strike="noStrike">
                <a:latin typeface="JetBrains Mono"/>
              </a:rPr>
              <a:t>Recall </a:t>
            </a:r>
            <a:r>
              <a:rPr b="0" lang="en-US" sz="1200" spc="-1" strike="noStrike">
                <a:latin typeface="JetBrains Mono"/>
              </a:rPr>
              <a:t>(полнота)</a:t>
            </a:r>
            <a:endParaRPr b="0" lang="en-US" sz="1200" spc="-1" strike="noStrike">
              <a:latin typeface="Arial"/>
            </a:endParaRPr>
          </a:p>
          <a:p>
            <a:pPr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JetBrains Mono"/>
              </a:rPr>
              <a:t> </a:t>
            </a:r>
            <a:r>
              <a:rPr b="0" lang="en-US" sz="1200" spc="-1" strike="noStrike">
                <a:latin typeface="JetBrains Mono"/>
              </a:rPr>
              <a:t>Коэффициент </a:t>
            </a:r>
            <a:r>
              <a:rPr b="0" lang="en-US" sz="1200" spc="-1" strike="noStrike">
                <a:latin typeface="JetBrains Mono"/>
              </a:rPr>
              <a:t>корреляции </a:t>
            </a:r>
            <a:r>
              <a:rPr b="0" lang="en-US" sz="1200" spc="-1" strike="noStrike">
                <a:latin typeface="JetBrains Mono"/>
              </a:rPr>
              <a:t>Мэтьюса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60" name="" descr=""/>
          <p:cNvPicPr/>
          <p:nvPr/>
        </p:nvPicPr>
        <p:blipFill>
          <a:blip r:embed="rId1"/>
          <a:stretch/>
        </p:blipFill>
        <p:spPr>
          <a:xfrm>
            <a:off x="685800" y="2427480"/>
            <a:ext cx="4114440" cy="1809360"/>
          </a:xfrm>
          <a:prstGeom prst="rect">
            <a:avLst/>
          </a:prstGeom>
          <a:ln w="10800">
            <a:noFill/>
          </a:ln>
        </p:spPr>
      </p:pic>
      <p:pic>
        <p:nvPicPr>
          <p:cNvPr id="61" name="" descr=""/>
          <p:cNvPicPr/>
          <p:nvPr/>
        </p:nvPicPr>
        <p:blipFill>
          <a:blip r:embed="rId2"/>
          <a:stretch/>
        </p:blipFill>
        <p:spPr>
          <a:xfrm>
            <a:off x="0" y="4236840"/>
            <a:ext cx="5260680" cy="792360"/>
          </a:xfrm>
          <a:prstGeom prst="rect">
            <a:avLst/>
          </a:prstGeom>
          <a:ln w="10800">
            <a:noFill/>
          </a:ln>
        </p:spPr>
      </p:pic>
      <p:pic>
        <p:nvPicPr>
          <p:cNvPr id="62" name="" descr=""/>
          <p:cNvPicPr/>
          <p:nvPr/>
        </p:nvPicPr>
        <p:blipFill>
          <a:blip r:embed="rId3"/>
          <a:stretch/>
        </p:blipFill>
        <p:spPr>
          <a:xfrm>
            <a:off x="5029200" y="1371600"/>
            <a:ext cx="4267080" cy="320040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Как </a:t>
            </a:r>
            <a:r>
              <a:rPr b="0" lang="en-US" sz="2700" spc="-1" strike="noStrike">
                <a:latin typeface="JetBrains Mono"/>
              </a:rPr>
              <a:t>получи</a:t>
            </a:r>
            <a:r>
              <a:rPr b="0" lang="en-US" sz="2700" spc="-1" strike="noStrike">
                <a:latin typeface="JetBrains Mono"/>
              </a:rPr>
              <a:t>ть </a:t>
            </a:r>
            <a:r>
              <a:rPr b="0" lang="en-US" sz="2700" spc="-1" strike="noStrike">
                <a:latin typeface="JetBrains Mono"/>
              </a:rPr>
              <a:t>призна</a:t>
            </a:r>
            <a:r>
              <a:rPr b="0" lang="en-US" sz="2700" spc="-1" strike="noStrike">
                <a:latin typeface="JetBrains Mono"/>
              </a:rPr>
              <a:t>ки из </a:t>
            </a:r>
            <a:r>
              <a:rPr b="0" lang="en-US" sz="2700" spc="-1" strike="noStrike">
                <a:latin typeface="JetBrains Mono"/>
              </a:rPr>
              <a:t>текста</a:t>
            </a:r>
            <a:r>
              <a:rPr b="0" lang="en-US" sz="2700" spc="-1" strike="noStrike">
                <a:latin typeface="JetBrains Mono"/>
              </a:rPr>
              <a:t>?</a:t>
            </a:r>
            <a:endParaRPr b="0" lang="en-US" sz="2700" spc="-1" strike="noStrike">
              <a:latin typeface="JetBrains Mono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ubTitle"/>
          </p:nvPr>
        </p:nvSpPr>
        <p:spPr>
          <a:xfrm>
            <a:off x="540000" y="1350000"/>
            <a:ext cx="4260600" cy="2536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1400" spc="-1" strike="noStrike">
                <a:latin typeface="JetBrains Mono"/>
              </a:rPr>
              <a:t>Статистики </a:t>
            </a:r>
            <a:r>
              <a:rPr b="1" lang="en-US" sz="1400" spc="-1" strike="noStrike">
                <a:latin typeface="JetBrains Mono"/>
              </a:rPr>
              <a:t>текста</a:t>
            </a:r>
            <a:endParaRPr b="0" lang="en-US" sz="1400" spc="-1" strike="noStrike">
              <a:latin typeface="JetBrains Mono"/>
            </a:endParaRPr>
          </a:p>
          <a:p>
            <a:r>
              <a:rPr b="0" lang="en-US" sz="1200" spc="-1" strike="noStrike">
                <a:latin typeface="JetBrains Mono"/>
              </a:rPr>
              <a:t>Russian Texts </a:t>
            </a:r>
            <a:r>
              <a:rPr b="0" lang="en-US" sz="1200" spc="-1" strike="noStrike">
                <a:latin typeface="JetBrains Mono"/>
              </a:rPr>
              <a:t>Statistics </a:t>
            </a:r>
            <a:r>
              <a:rPr b="0" lang="en-US" sz="1200" spc="-1" strike="noStrike">
                <a:latin typeface="JetBrains Mono"/>
              </a:rPr>
              <a:t>(ruTS):</a:t>
            </a:r>
            <a:endParaRPr b="0" lang="en-US" sz="12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pPr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базовые </a:t>
            </a:r>
            <a:r>
              <a:rPr b="0" lang="en-US" sz="1000" spc="-1" strike="noStrike">
                <a:latin typeface="JetBrains Mono"/>
              </a:rPr>
              <a:t>статистики</a:t>
            </a:r>
            <a:endParaRPr b="0" lang="en-US" sz="1000" spc="-1" strike="noStrike">
              <a:latin typeface="Arial"/>
            </a:endParaRPr>
          </a:p>
          <a:p>
            <a:pPr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отношения </a:t>
            </a:r>
            <a:r>
              <a:rPr b="0" lang="en-US" sz="1000" spc="-1" strike="noStrike">
                <a:latin typeface="JetBrains Mono"/>
              </a:rPr>
              <a:t>признаков, чтобы </a:t>
            </a:r>
            <a:r>
              <a:rPr b="0" lang="en-US" sz="1000" spc="-1" strike="noStrike">
                <a:latin typeface="JetBrains Mono"/>
              </a:rPr>
              <a:t>убрать </a:t>
            </a:r>
            <a:r>
              <a:rPr b="0" lang="en-US" sz="1000" spc="-1" strike="noStrike">
                <a:latin typeface="JetBrains Mono"/>
              </a:rPr>
              <a:t>корреляции</a:t>
            </a:r>
            <a:endParaRPr b="0" lang="en-US" sz="1000" spc="-1" strike="noStrike">
              <a:latin typeface="Arial"/>
            </a:endParaRPr>
          </a:p>
          <a:p>
            <a:pPr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парочка от </a:t>
            </a:r>
            <a:r>
              <a:rPr b="0" lang="en-US" sz="1000" spc="-1" strike="noStrike">
                <a:latin typeface="JetBrains Mono"/>
              </a:rPr>
              <a:t>себя: отношение </a:t>
            </a:r>
            <a:r>
              <a:rPr b="0" lang="en-US" sz="1000" spc="-1" strike="noStrike">
                <a:latin typeface="JetBrains Mono"/>
              </a:rPr>
              <a:t>чисел к кол-во </a:t>
            </a:r>
            <a:r>
              <a:rPr b="0" lang="en-US" sz="1000" spc="-1" strike="noStrike">
                <a:latin typeface="JetBrains Mono"/>
              </a:rPr>
              <a:t>слов и отношение </a:t>
            </a:r>
            <a:r>
              <a:rPr b="0" lang="en-US" sz="1000" spc="-1" strike="noStrike">
                <a:latin typeface="JetBrains Mono"/>
              </a:rPr>
              <a:t>английских слов </a:t>
            </a:r>
            <a:r>
              <a:rPr b="0" lang="en-US" sz="1000" spc="-1" strike="noStrike">
                <a:latin typeface="JetBrains Mono"/>
              </a:rPr>
              <a:t>к русским</a:t>
            </a:r>
            <a:endParaRPr b="0" lang="en-US" sz="1000" spc="-1" strike="noStrike">
              <a:latin typeface="Arial"/>
            </a:endParaRPr>
          </a:p>
          <a:p>
            <a:pPr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000" spc="-1" strike="noStrike">
                <a:latin typeface="JetBrains Mono"/>
              </a:rPr>
              <a:t> </a:t>
            </a:r>
            <a:r>
              <a:rPr b="0" lang="en-US" sz="1000" spc="-1" strike="noStrike">
                <a:latin typeface="JetBrains Mono"/>
              </a:rPr>
              <a:t>метрики </a:t>
            </a:r>
            <a:r>
              <a:rPr b="0" lang="en-US" sz="1000" spc="-1" strike="noStrike">
                <a:latin typeface="JetBrains Mono"/>
              </a:rPr>
              <a:t>удобочитаемости</a:t>
            </a:r>
            <a:endParaRPr b="0" lang="en-US" sz="10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0" lang="en-US" sz="1000" spc="-1" strike="noStrike">
                <a:latin typeface="JetBrains Mono"/>
              </a:rPr>
              <a:t>Коэффициенты </a:t>
            </a:r>
            <a:r>
              <a:rPr b="0" lang="en-US" sz="1000" spc="-1" strike="noStrike">
                <a:latin typeface="JetBrains Mono"/>
              </a:rPr>
              <a:t>метрик для </a:t>
            </a:r>
            <a:r>
              <a:rPr b="0" lang="en-US" sz="1000" spc="-1" strike="noStrike">
                <a:latin typeface="JetBrains Mono"/>
              </a:rPr>
              <a:t>русского языка </a:t>
            </a:r>
            <a:r>
              <a:rPr b="0" lang="en-US" sz="1000" spc="-1" strike="noStrike">
                <a:latin typeface="JetBrains Mono"/>
              </a:rPr>
              <a:t>были взяты из </a:t>
            </a:r>
            <a:r>
              <a:rPr b="0" lang="en-US" sz="1000" spc="-1" strike="noStrike">
                <a:latin typeface="JetBrains Mono"/>
              </a:rPr>
              <a:t>работы </a:t>
            </a:r>
            <a:r>
              <a:rPr b="0" lang="en-US" sz="1000" spc="-1" strike="noStrike">
                <a:latin typeface="JetBrains Mono"/>
              </a:rPr>
              <a:t>исследователей </a:t>
            </a:r>
            <a:r>
              <a:rPr b="0" lang="en-US" sz="1000" spc="-1" strike="noStrike">
                <a:latin typeface="JetBrains Mono"/>
              </a:rPr>
              <a:t>проекта </a:t>
            </a:r>
            <a:r>
              <a:rPr b="0" lang="en-US" sz="1000" spc="-1" strike="noStrike">
                <a:latin typeface="JetBrains Mono"/>
                <a:hlinkClick r:id="rId1"/>
              </a:rPr>
              <a:t>Plain Russian Language</a:t>
            </a:r>
            <a:r>
              <a:rPr b="0" lang="en-US" sz="1000" spc="-1" strike="noStrike">
                <a:latin typeface="JetBrains Mono"/>
              </a:rPr>
              <a:t>, которые </a:t>
            </a:r>
            <a:r>
              <a:rPr b="0" lang="en-US" sz="1000" spc="-1" strike="noStrike">
                <a:latin typeface="JetBrains Mono"/>
              </a:rPr>
              <a:t>получили их на </a:t>
            </a:r>
            <a:r>
              <a:rPr b="0" lang="en-US" sz="1000" spc="-1" strike="noStrike">
                <a:latin typeface="JetBrains Mono"/>
              </a:rPr>
              <a:t>основе </a:t>
            </a:r>
            <a:r>
              <a:rPr b="0" lang="en-US" sz="1000" spc="-1" strike="noStrike">
                <a:latin typeface="JetBrains Mono"/>
              </a:rPr>
              <a:t>специально </a:t>
            </a:r>
            <a:r>
              <a:rPr b="0" lang="en-US" sz="1000" spc="-1" strike="noStrike">
                <a:latin typeface="JetBrains Mono"/>
              </a:rPr>
              <a:t>подобранных </a:t>
            </a:r>
            <a:r>
              <a:rPr b="0" lang="en-US" sz="1000" spc="-1" strike="noStrike">
                <a:latin typeface="JetBrains Mono"/>
              </a:rPr>
              <a:t>текстов с </a:t>
            </a:r>
            <a:r>
              <a:rPr b="0" lang="en-US" sz="1000" spc="-1" strike="noStrike">
                <a:latin typeface="JetBrains Mono"/>
              </a:rPr>
              <a:t>предварительными </a:t>
            </a:r>
            <a:r>
              <a:rPr b="0" lang="en-US" sz="1000" spc="-1" strike="noStrike">
                <a:latin typeface="JetBrains Mono"/>
              </a:rPr>
              <a:t>возрастными </a:t>
            </a:r>
            <a:r>
              <a:rPr b="0" lang="en-US" sz="1000" spc="-1" strike="noStrike">
                <a:latin typeface="JetBrains Mono"/>
              </a:rPr>
              <a:t>пометками.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200" spc="-1" strike="noStrike">
              <a:latin typeface="JetBrains Mono"/>
            </a:endParaRPr>
          </a:p>
        </p:txBody>
      </p:sp>
      <p:sp>
        <p:nvSpPr>
          <p:cNvPr id="65" name=""/>
          <p:cNvSpPr txBox="1"/>
          <p:nvPr/>
        </p:nvSpPr>
        <p:spPr>
          <a:xfrm>
            <a:off x="5029200" y="1371600"/>
            <a:ext cx="2597040" cy="354960"/>
          </a:xfrm>
          <a:prstGeom prst="rect">
            <a:avLst/>
          </a:prstGeom>
          <a:noFill/>
          <a:ln w="1080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400" spc="-1" strike="noStrike">
                <a:latin typeface="JetBrains Mono"/>
              </a:rPr>
              <a:t>Word </a:t>
            </a:r>
            <a:r>
              <a:rPr b="1" lang="en-US" sz="1400" spc="-1" strike="noStrike">
                <a:latin typeface="JetBrains Mono"/>
              </a:rPr>
              <a:t>embeddings</a:t>
            </a:r>
            <a:endParaRPr b="0" lang="en-US" sz="1400" spc="-1" strike="noStrike">
              <a:latin typeface="Arial"/>
            </a:endParaRPr>
          </a:p>
          <a:p>
            <a:r>
              <a:rPr b="0" lang="en-US" sz="1200" spc="-1" strike="noStrike">
                <a:latin typeface="JetBrains Mono"/>
              </a:rPr>
              <a:t>FastText: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66" name="" descr=""/>
          <p:cNvPicPr/>
          <p:nvPr/>
        </p:nvPicPr>
        <p:blipFill>
          <a:blip r:embed="rId2"/>
          <a:stretch/>
        </p:blipFill>
        <p:spPr>
          <a:xfrm>
            <a:off x="5449680" y="1894680"/>
            <a:ext cx="3633120" cy="271332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Взаимн</a:t>
            </a:r>
            <a:r>
              <a:rPr b="0" lang="en-US" sz="2700" spc="-1" strike="noStrike">
                <a:latin typeface="JetBrains Mono"/>
              </a:rPr>
              <a:t>ая </a:t>
            </a:r>
            <a:r>
              <a:rPr b="0" lang="en-US" sz="2700" spc="-1" strike="noStrike">
                <a:latin typeface="JetBrains Mono"/>
              </a:rPr>
              <a:t>информ</a:t>
            </a:r>
            <a:r>
              <a:rPr b="0" lang="en-US" sz="2700" spc="-1" strike="noStrike">
                <a:latin typeface="JetBrains Mono"/>
              </a:rPr>
              <a:t>ация </a:t>
            </a:r>
            <a:r>
              <a:rPr b="0" lang="en-US" sz="2700" spc="-1" strike="noStrike">
                <a:latin typeface="JetBrains Mono"/>
              </a:rPr>
              <a:t>призна</a:t>
            </a:r>
            <a:r>
              <a:rPr b="0" lang="en-US" sz="2700" spc="-1" strike="noStrike">
                <a:latin typeface="JetBrains Mono"/>
              </a:rPr>
              <a:t>ков ?</a:t>
            </a:r>
            <a:endParaRPr b="0" lang="en-US" sz="2700" spc="-1" strike="noStrike">
              <a:latin typeface="JetBrains Mono"/>
            </a:endParaRPr>
          </a:p>
        </p:txBody>
      </p:sp>
      <p:sp>
        <p:nvSpPr>
          <p:cNvPr id="68" name=""/>
          <p:cNvSpPr txBox="1"/>
          <p:nvPr/>
        </p:nvSpPr>
        <p:spPr>
          <a:xfrm>
            <a:off x="2514600" y="1371600"/>
            <a:ext cx="6172200" cy="1371600"/>
          </a:xfrm>
          <a:prstGeom prst="rect">
            <a:avLst/>
          </a:prstGeom>
          <a:noFill/>
          <a:ln w="1080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400" spc="-1" strike="noStrike">
                <a:latin typeface="JetBrains Mono"/>
              </a:rPr>
              <a:t>Взаимная </a:t>
            </a:r>
            <a:r>
              <a:rPr b="1" lang="en-US" sz="1400" spc="-1" strike="noStrike">
                <a:latin typeface="JetBrains Mono"/>
              </a:rPr>
              <a:t>информация</a:t>
            </a:r>
            <a:r>
              <a:rPr b="0" lang="en-US" sz="1400" spc="-1" strike="noStrike">
                <a:latin typeface="JetBrains Mono"/>
              </a:rPr>
              <a:t> (</a:t>
            </a:r>
            <a:r>
              <a:rPr b="0" lang="en-US" sz="1400" spc="-1" strike="noStrike">
                <a:latin typeface="JetBrains Mono"/>
              </a:rPr>
              <a:t>MI) — </a:t>
            </a:r>
            <a:r>
              <a:rPr b="0" lang="en-US" sz="1400" spc="-1" strike="noStrike">
                <a:latin typeface="JetBrains Mono"/>
              </a:rPr>
              <a:t>статистическ</a:t>
            </a:r>
            <a:r>
              <a:rPr b="0" lang="en-US" sz="1400" spc="-1" strike="noStrike">
                <a:latin typeface="JetBrains Mono"/>
              </a:rPr>
              <a:t>ая функция </a:t>
            </a:r>
            <a:r>
              <a:rPr b="0" lang="en-US" sz="1400" spc="-1" strike="noStrike">
                <a:latin typeface="JetBrains Mono"/>
              </a:rPr>
              <a:t>двух </a:t>
            </a:r>
            <a:r>
              <a:rPr b="0" lang="en-US" sz="1400" spc="-1" strike="noStrike">
                <a:latin typeface="JetBrains Mono"/>
              </a:rPr>
              <a:t>случайных </a:t>
            </a:r>
            <a:r>
              <a:rPr b="0" lang="en-US" sz="1400" spc="-1" strike="noStrike">
                <a:latin typeface="JetBrains Mono"/>
              </a:rPr>
              <a:t>величин, </a:t>
            </a:r>
            <a:r>
              <a:rPr b="0" lang="en-US" sz="1400" spc="-1" strike="noStrike">
                <a:latin typeface="JetBrains Mono"/>
              </a:rPr>
              <a:t>описывающая </a:t>
            </a:r>
            <a:r>
              <a:rPr b="0" lang="en-US" sz="1400" spc="-1" strike="noStrike">
                <a:latin typeface="JetBrains Mono"/>
              </a:rPr>
              <a:t>количество </a:t>
            </a:r>
            <a:r>
              <a:rPr b="0" lang="en-US" sz="1400" spc="-1" strike="noStrike">
                <a:latin typeface="JetBrains Mono"/>
              </a:rPr>
              <a:t>информации, </a:t>
            </a:r>
            <a:r>
              <a:rPr b="0" lang="en-US" sz="1400" spc="-1" strike="noStrike">
                <a:latin typeface="JetBrains Mono"/>
              </a:rPr>
              <a:t>содержащееся </a:t>
            </a:r>
            <a:r>
              <a:rPr b="0" lang="en-US" sz="1400" spc="-1" strike="noStrike">
                <a:latin typeface="JetBrains Mono"/>
              </a:rPr>
              <a:t>в одной </a:t>
            </a:r>
            <a:r>
              <a:rPr b="0" lang="en-US" sz="1400" spc="-1" strike="noStrike">
                <a:latin typeface="JetBrains Mono"/>
              </a:rPr>
              <a:t>случайной </a:t>
            </a:r>
            <a:r>
              <a:rPr b="0" lang="en-US" sz="1400" spc="-1" strike="noStrike">
                <a:latin typeface="JetBrains Mono"/>
              </a:rPr>
              <a:t>величине </a:t>
            </a:r>
            <a:r>
              <a:rPr b="0" lang="en-US" sz="1400" spc="-1" strike="noStrike">
                <a:latin typeface="JetBrains Mono"/>
              </a:rPr>
              <a:t>относительно</a:t>
            </a:r>
            <a:r>
              <a:rPr b="0" lang="en-US" sz="1400" spc="-1" strike="noStrike">
                <a:latin typeface="JetBrains Mono"/>
              </a:rPr>
              <a:t> </a:t>
            </a:r>
            <a:r>
              <a:rPr b="0" lang="en-US" sz="1400" spc="-1" strike="noStrike">
                <a:latin typeface="JetBrains Mono"/>
              </a:rPr>
              <a:t>другой. </a:t>
            </a:r>
            <a:endParaRPr b="0" lang="en-US" sz="1400" spc="-1" strike="noStrike">
              <a:latin typeface="JetBrains Mono"/>
            </a:endParaRPr>
          </a:p>
        </p:txBody>
      </p:sp>
      <p:pic>
        <p:nvPicPr>
          <p:cNvPr id="69" name="" descr=""/>
          <p:cNvPicPr/>
          <p:nvPr/>
        </p:nvPicPr>
        <p:blipFill>
          <a:blip r:embed="rId1"/>
          <a:stretch/>
        </p:blipFill>
        <p:spPr>
          <a:xfrm>
            <a:off x="448200" y="1257480"/>
            <a:ext cx="1837800" cy="1714320"/>
          </a:xfrm>
          <a:prstGeom prst="rect">
            <a:avLst/>
          </a:prstGeom>
          <a:ln w="10800">
            <a:noFill/>
          </a:ln>
        </p:spPr>
      </p:pic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6229800" y="2200680"/>
            <a:ext cx="2914200" cy="2599920"/>
          </a:xfrm>
          <a:prstGeom prst="rect">
            <a:avLst/>
          </a:prstGeom>
          <a:ln w="10800">
            <a:noFill/>
          </a:ln>
        </p:spPr>
      </p:pic>
      <p:sp>
        <p:nvSpPr>
          <p:cNvPr id="71" name=""/>
          <p:cNvSpPr txBox="1"/>
          <p:nvPr/>
        </p:nvSpPr>
        <p:spPr>
          <a:xfrm>
            <a:off x="457200" y="3200400"/>
            <a:ext cx="2057400" cy="1143000"/>
          </a:xfrm>
          <a:prstGeom prst="rect">
            <a:avLst/>
          </a:prstGeom>
          <a:noFill/>
          <a:ln w="1080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JetBrains Mono"/>
              </a:rPr>
              <a:t>А если </a:t>
            </a:r>
            <a:r>
              <a:rPr b="0" lang="en-US" sz="1000" spc="-1" strike="noStrike">
                <a:latin typeface="JetBrains Mono"/>
              </a:rPr>
              <a:t>расчитывать MI </a:t>
            </a:r>
            <a:r>
              <a:rPr b="0" lang="en-US" sz="1000" spc="-1" strike="noStrike">
                <a:latin typeface="JetBrains Mono"/>
              </a:rPr>
              <a:t>по признакам в </a:t>
            </a:r>
            <a:r>
              <a:rPr b="0" lang="en-US" sz="1000" spc="-1" strike="noStrike">
                <a:latin typeface="JetBrains Mono"/>
              </a:rPr>
              <a:t>рамках каждого </a:t>
            </a:r>
            <a:r>
              <a:rPr b="0" lang="en-US" sz="1000" spc="-1" strike="noStrike">
                <a:latin typeface="JetBrains Mono"/>
              </a:rPr>
              <a:t>источника? </a:t>
            </a:r>
            <a:endParaRPr b="0" lang="en-US" sz="1000" spc="-1" strike="noStrike">
              <a:latin typeface="Arial"/>
            </a:endParaRPr>
          </a:p>
          <a:p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latin typeface="JetBrains Mono"/>
              </a:rPr>
              <a:t>А потом выбрать </a:t>
            </a:r>
            <a:r>
              <a:rPr b="0" lang="en-US" sz="1000" spc="-1" strike="noStrike">
                <a:latin typeface="JetBrains Mono"/>
              </a:rPr>
              <a:t>ограниченный </a:t>
            </a:r>
            <a:r>
              <a:rPr b="0" lang="en-US" sz="1000" spc="-1" strike="noStrike">
                <a:latin typeface="JetBrains Mono"/>
              </a:rPr>
              <a:t>набор через </a:t>
            </a:r>
            <a:r>
              <a:rPr b="0" lang="en-US" sz="1000" spc="-1" strike="noStrike">
                <a:latin typeface="JetBrains Mono"/>
              </a:rPr>
              <a:t>пересечение </a:t>
            </a:r>
            <a:r>
              <a:rPr b="0" lang="en-US" sz="1000" spc="-1" strike="noStrike">
                <a:latin typeface="JetBrains Mono"/>
              </a:rPr>
              <a:t>множеств.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3"/>
          <a:stretch/>
        </p:blipFill>
        <p:spPr>
          <a:xfrm>
            <a:off x="2743200" y="2514600"/>
            <a:ext cx="3266640" cy="210456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2700" spc="-1" strike="noStrike">
                <a:latin typeface="JetBrains Mono"/>
              </a:rPr>
              <a:t>Как </a:t>
            </a:r>
            <a:r>
              <a:rPr b="0" lang="en-US" sz="2700" spc="-1" strike="noStrike">
                <a:latin typeface="JetBrains Mono"/>
              </a:rPr>
              <a:t>это </a:t>
            </a:r>
            <a:r>
              <a:rPr b="0" lang="en-US" sz="2700" spc="-1" strike="noStrike">
                <a:latin typeface="JetBrains Mono"/>
              </a:rPr>
              <a:t>выгляд</a:t>
            </a:r>
            <a:r>
              <a:rPr b="0" lang="en-US" sz="2700" spc="-1" strike="noStrike">
                <a:latin typeface="JetBrains Mono"/>
              </a:rPr>
              <a:t>ит?</a:t>
            </a:r>
            <a:endParaRPr b="0" lang="en-US" sz="2700" spc="-1" strike="noStrike">
              <a:latin typeface="JetBrains Mono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4572000" y="835920"/>
            <a:ext cx="4343400" cy="4157280"/>
          </a:xfrm>
          <a:prstGeom prst="rect">
            <a:avLst/>
          </a:prstGeom>
          <a:ln w="10800">
            <a:noFill/>
          </a:ln>
        </p:spPr>
      </p:pic>
      <p:pic>
        <p:nvPicPr>
          <p:cNvPr id="75" name="" descr=""/>
          <p:cNvPicPr/>
          <p:nvPr/>
        </p:nvPicPr>
        <p:blipFill>
          <a:blip r:embed="rId2"/>
          <a:stretch/>
        </p:blipFill>
        <p:spPr>
          <a:xfrm>
            <a:off x="479520" y="1251000"/>
            <a:ext cx="3709080" cy="368604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2023-09-25T15:00:33Z</dcterms:created>
  <dc:creator/>
  <dc:description/>
  <dc:language>en-US</dc:language>
  <cp:lastModifiedBy/>
  <dcterms:modified xsi:type="dcterms:W3CDTF">2023-09-25T17:41:11Z</dcterms:modified>
  <cp:revision>17</cp:revision>
  <dc:subject/>
  <dc:title>Inspiration</dc:title>
</cp:coreProperties>
</file>